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5"/>
    <p:sldMasterId id="2147483652" r:id="rId6"/>
  </p:sldMasterIdLst>
  <p:notesMasterIdLst>
    <p:notesMasterId r:id="rId38"/>
  </p:notesMasterIdLst>
  <p:sldIdLst>
    <p:sldId id="297" r:id="rId7"/>
    <p:sldId id="300" r:id="rId8"/>
    <p:sldId id="328" r:id="rId9"/>
    <p:sldId id="298" r:id="rId10"/>
    <p:sldId id="306" r:id="rId11"/>
    <p:sldId id="307" r:id="rId12"/>
    <p:sldId id="308" r:id="rId13"/>
    <p:sldId id="310" r:id="rId14"/>
    <p:sldId id="311" r:id="rId15"/>
    <p:sldId id="313" r:id="rId16"/>
    <p:sldId id="312" r:id="rId17"/>
    <p:sldId id="314" r:id="rId18"/>
    <p:sldId id="315" r:id="rId19"/>
    <p:sldId id="305" r:id="rId20"/>
    <p:sldId id="262" r:id="rId21"/>
    <p:sldId id="301" r:id="rId22"/>
    <p:sldId id="302" r:id="rId23"/>
    <p:sldId id="303" r:id="rId24"/>
    <p:sldId id="304"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Lst>
  <p:sldSz cx="12192000" cy="6858000"/>
  <p:notesSz cx="6797675" cy="987425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729E"/>
    <a:srgbClr val="02124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87309" autoAdjust="0"/>
  </p:normalViewPr>
  <p:slideViewPr>
    <p:cSldViewPr snapToGrid="0" snapToObjects="1" showGuides="1">
      <p:cViewPr varScale="1">
        <p:scale>
          <a:sx n="102" d="100"/>
          <a:sy n="102" d="100"/>
        </p:scale>
        <p:origin x="80" y="5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8.jpg"/></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3D3CD-72F2-4381-88D8-ABD8AF2F24E2}" type="doc">
      <dgm:prSet loTypeId="urn:microsoft.com/office/officeart/2005/8/layout/pList2" loCatId="list" qsTypeId="urn:microsoft.com/office/officeart/2005/8/quickstyle/simple1" qsCatId="simple" csTypeId="urn:microsoft.com/office/officeart/2005/8/colors/accent1_2" csCatId="accent1" phldr="1"/>
      <dgm:spPr/>
    </dgm:pt>
    <dgm:pt modelId="{D379FC08-7AA5-4733-8EAF-324473EAE378}">
      <dgm:prSet phldrT="[Text]" custT="1"/>
      <dgm:spPr>
        <a:solidFill>
          <a:srgbClr val="00B050"/>
        </a:solidFill>
      </dgm:spPr>
      <dgm:t>
        <a:bodyPr/>
        <a:lstStyle/>
        <a:p>
          <a:pPr algn="l"/>
          <a:r>
            <a:rPr lang="en-US" sz="1600" kern="1200" noProof="0" dirty="0">
              <a:latin typeface="+mn-lt"/>
            </a:rPr>
            <a:t>Expense or income from an intra-BEFIT group transaction increase by less than </a:t>
          </a:r>
          <a:r>
            <a:rPr lang="en-US" sz="1600" kern="1200" noProof="0" dirty="0">
              <a:solidFill>
                <a:prstClr val="white"/>
              </a:solidFill>
              <a:latin typeface="+mn-lt"/>
              <a:ea typeface="+mn-ea"/>
              <a:cs typeface="+mn-cs"/>
            </a:rPr>
            <a:t>10% compared to the average of the previous three fiscal years  </a:t>
          </a:r>
        </a:p>
        <a:p>
          <a:pPr algn="l"/>
          <a:endParaRPr lang="en-US" sz="2000" kern="1200" noProof="0" dirty="0">
            <a:solidFill>
              <a:prstClr val="white"/>
            </a:solidFill>
            <a:latin typeface="+mn-lt"/>
            <a:ea typeface="+mn-ea"/>
            <a:cs typeface="+mn-cs"/>
          </a:endParaRPr>
        </a:p>
        <a:p>
          <a:pPr algn="l"/>
          <a:r>
            <a:rPr lang="en-US" sz="1600" kern="1200" noProof="0" dirty="0">
              <a:solidFill>
                <a:prstClr val="white"/>
              </a:solidFill>
              <a:latin typeface="+mn-lt"/>
              <a:ea typeface="+mn-ea"/>
              <a:cs typeface="+mn-cs"/>
            </a:rPr>
            <a:t>Competent authorities presume that pricing is consistent with ALP</a:t>
          </a:r>
        </a:p>
      </dgm:t>
    </dgm:pt>
    <dgm:pt modelId="{9E79F19A-1162-4850-81ED-DFDC74B8BA05}" type="parTrans" cxnId="{C787282A-B721-48BF-AA2D-A5561D1BB295}">
      <dgm:prSet/>
      <dgm:spPr/>
      <dgm:t>
        <a:bodyPr/>
        <a:lstStyle/>
        <a:p>
          <a:endParaRPr lang="de-AT"/>
        </a:p>
      </dgm:t>
    </dgm:pt>
    <dgm:pt modelId="{ADECC047-602C-425B-B2D9-339FB967F6A7}" type="sibTrans" cxnId="{C787282A-B721-48BF-AA2D-A5561D1BB295}">
      <dgm:prSet/>
      <dgm:spPr/>
      <dgm:t>
        <a:bodyPr/>
        <a:lstStyle/>
        <a:p>
          <a:endParaRPr lang="de-AT"/>
        </a:p>
      </dgm:t>
    </dgm:pt>
    <dgm:pt modelId="{CA0FE67E-5B8B-42FA-9840-E49CFADD93EF}">
      <dgm:prSet phldrT="[Text]" custT="1"/>
      <dgm:spPr>
        <a:solidFill>
          <a:srgbClr val="FF0000"/>
        </a:solidFill>
      </dgm:spPr>
      <dgm:t>
        <a:bodyPr/>
        <a:lstStyle/>
        <a:p>
          <a:pPr algn="l"/>
          <a:r>
            <a:rPr lang="en-US" sz="1600" noProof="0" dirty="0">
              <a:latin typeface="+mn-lt"/>
            </a:rPr>
            <a:t>Expense or income from an intra-BEFIT group transaction increase by </a:t>
          </a:r>
          <a:r>
            <a:rPr lang="en-US" sz="1600" noProof="0" dirty="0">
              <a:solidFill>
                <a:prstClr val="white"/>
              </a:solidFill>
              <a:latin typeface="+mn-lt"/>
              <a:ea typeface="+mn-ea"/>
              <a:cs typeface="+mn-cs"/>
            </a:rPr>
            <a:t>10% or more compared to the average of the previous three fiscal years</a:t>
          </a:r>
        </a:p>
        <a:p>
          <a:pPr algn="l"/>
          <a:endParaRPr lang="en-US" sz="2000" noProof="0" dirty="0">
            <a:solidFill>
              <a:prstClr val="white"/>
            </a:solidFill>
            <a:latin typeface="+mn-lt"/>
            <a:ea typeface="+mn-ea"/>
            <a:cs typeface="+mn-cs"/>
          </a:endParaRPr>
        </a:p>
        <a:p>
          <a:pPr algn="ctr"/>
          <a:r>
            <a:rPr lang="en-US" sz="1600" noProof="0" dirty="0">
              <a:solidFill>
                <a:prstClr val="white"/>
              </a:solidFill>
              <a:latin typeface="+mn-lt"/>
              <a:ea typeface="+mn-ea"/>
              <a:cs typeface="+mn-cs"/>
            </a:rPr>
            <a:t>Competent authorities presume that pricing does not comply with ALP and the part beyond the 10% is not recognized when computing the baseline allocation percentage   </a:t>
          </a:r>
          <a:endParaRPr lang="de-AT" sz="1600" dirty="0">
            <a:latin typeface="+mn-lt"/>
          </a:endParaRPr>
        </a:p>
      </dgm:t>
    </dgm:pt>
    <dgm:pt modelId="{A2A81347-7B63-4B61-8250-665E6B49AC58}" type="parTrans" cxnId="{E35C0ABE-2579-42A1-AC70-6500C5ED4045}">
      <dgm:prSet/>
      <dgm:spPr/>
      <dgm:t>
        <a:bodyPr/>
        <a:lstStyle/>
        <a:p>
          <a:endParaRPr lang="de-AT"/>
        </a:p>
      </dgm:t>
    </dgm:pt>
    <dgm:pt modelId="{A55F6DD2-0F60-4919-911B-F72BE7F271DF}" type="sibTrans" cxnId="{E35C0ABE-2579-42A1-AC70-6500C5ED4045}">
      <dgm:prSet/>
      <dgm:spPr/>
      <dgm:t>
        <a:bodyPr/>
        <a:lstStyle/>
        <a:p>
          <a:endParaRPr lang="de-AT"/>
        </a:p>
      </dgm:t>
    </dgm:pt>
    <dgm:pt modelId="{DC30B619-92A5-439E-88F6-52E89FD0BF1E}" type="pres">
      <dgm:prSet presAssocID="{61F3D3CD-72F2-4381-88D8-ABD8AF2F24E2}" presName="Name0" presStyleCnt="0">
        <dgm:presLayoutVars>
          <dgm:dir/>
          <dgm:resizeHandles val="exact"/>
        </dgm:presLayoutVars>
      </dgm:prSet>
      <dgm:spPr/>
    </dgm:pt>
    <dgm:pt modelId="{1282F80B-8041-43D4-9339-B19DFB372FE7}" type="pres">
      <dgm:prSet presAssocID="{61F3D3CD-72F2-4381-88D8-ABD8AF2F24E2}" presName="bkgdShp" presStyleLbl="alignAccFollowNode1" presStyleIdx="0" presStyleCnt="1" custScaleY="26745" custLinFactNeighborX="411" custLinFactNeighborY="-36627"/>
      <dgm:spPr/>
    </dgm:pt>
    <dgm:pt modelId="{8193B656-49B9-4FA3-B7EF-4DFFDF8E8F2D}" type="pres">
      <dgm:prSet presAssocID="{61F3D3CD-72F2-4381-88D8-ABD8AF2F24E2}" presName="linComp" presStyleCnt="0"/>
      <dgm:spPr/>
    </dgm:pt>
    <dgm:pt modelId="{46D86F40-BD2D-4C81-8C96-E99B0680E6CA}" type="pres">
      <dgm:prSet presAssocID="{D379FC08-7AA5-4733-8EAF-324473EAE378}" presName="compNode" presStyleCnt="0"/>
      <dgm:spPr/>
    </dgm:pt>
    <dgm:pt modelId="{E0631499-5251-4522-815D-7F3F6AA80183}" type="pres">
      <dgm:prSet presAssocID="{D379FC08-7AA5-4733-8EAF-324473EAE378}" presName="node" presStyleLbl="node1" presStyleIdx="0" presStyleCnt="2" custScaleY="112212" custLinFactNeighborX="-3658" custLinFactNeighborY="-15304">
        <dgm:presLayoutVars>
          <dgm:bulletEnabled val="1"/>
        </dgm:presLayoutVars>
      </dgm:prSet>
      <dgm:spPr/>
    </dgm:pt>
    <dgm:pt modelId="{D43284DE-4B40-4601-B148-11CF9C3517DF}" type="pres">
      <dgm:prSet presAssocID="{D379FC08-7AA5-4733-8EAF-324473EAE378}" presName="invisiNode" presStyleLbl="node1" presStyleIdx="0" presStyleCnt="2"/>
      <dgm:spPr/>
    </dgm:pt>
    <dgm:pt modelId="{77B9F3AA-6AC6-4567-B21F-0F40F4ABD87B}" type="pres">
      <dgm:prSet presAssocID="{D379FC08-7AA5-4733-8EAF-324473EAE378}" presName="imagNode" presStyleLbl="fgImgPlace1" presStyleIdx="0" presStyleCnt="2" custScaleX="34778" custScaleY="33716" custLinFactNeighborX="-7187" custLinFactNeighborY="-45463"/>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8A955A65-8AE9-4BD4-9576-05CDAA50F0A9}" type="pres">
      <dgm:prSet presAssocID="{ADECC047-602C-425B-B2D9-339FB967F6A7}" presName="sibTrans" presStyleLbl="sibTrans2D1" presStyleIdx="0" presStyleCnt="0"/>
      <dgm:spPr/>
    </dgm:pt>
    <dgm:pt modelId="{38092920-4B4F-4A7F-AEEE-85E12A1A32A6}" type="pres">
      <dgm:prSet presAssocID="{CA0FE67E-5B8B-42FA-9840-E49CFADD93EF}" presName="compNode" presStyleCnt="0"/>
      <dgm:spPr/>
    </dgm:pt>
    <dgm:pt modelId="{9D7648D8-5140-402A-BBF2-319953B3C589}" type="pres">
      <dgm:prSet presAssocID="{CA0FE67E-5B8B-42FA-9840-E49CFADD93EF}" presName="node" presStyleLbl="node1" presStyleIdx="1" presStyleCnt="2" custScaleX="97313" custScaleY="113337" custLinFactNeighborX="10177" custLinFactNeighborY="-13623">
        <dgm:presLayoutVars>
          <dgm:bulletEnabled val="1"/>
        </dgm:presLayoutVars>
      </dgm:prSet>
      <dgm:spPr/>
    </dgm:pt>
    <dgm:pt modelId="{3C2E171B-6D90-4C81-8065-4803763DE27F}" type="pres">
      <dgm:prSet presAssocID="{CA0FE67E-5B8B-42FA-9840-E49CFADD93EF}" presName="invisiNode" presStyleLbl="node1" presStyleIdx="1" presStyleCnt="2"/>
      <dgm:spPr/>
    </dgm:pt>
    <dgm:pt modelId="{1FF25B63-32C9-4C72-9DB1-5AA0D7CC5AB7}" type="pres">
      <dgm:prSet presAssocID="{CA0FE67E-5B8B-42FA-9840-E49CFADD93EF}" presName="imagNode" presStyleLbl="fgImgPlace1" presStyleIdx="1" presStyleCnt="2" custScaleX="33278" custScaleY="34535" custLinFactNeighborX="5824" custLinFactNeighborY="-50338"/>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Lst>
  <dgm:cxnLst>
    <dgm:cxn modelId="{C787282A-B721-48BF-AA2D-A5561D1BB295}" srcId="{61F3D3CD-72F2-4381-88D8-ABD8AF2F24E2}" destId="{D379FC08-7AA5-4733-8EAF-324473EAE378}" srcOrd="0" destOrd="0" parTransId="{9E79F19A-1162-4850-81ED-DFDC74B8BA05}" sibTransId="{ADECC047-602C-425B-B2D9-339FB967F6A7}"/>
    <dgm:cxn modelId="{F0A26F2C-6666-46C2-A117-0CE82111A08A}" type="presOf" srcId="{ADECC047-602C-425B-B2D9-339FB967F6A7}" destId="{8A955A65-8AE9-4BD4-9576-05CDAA50F0A9}" srcOrd="0" destOrd="0" presId="urn:microsoft.com/office/officeart/2005/8/layout/pList2"/>
    <dgm:cxn modelId="{C0E65535-CB8C-4619-AC4A-8E22599E5B4C}" type="presOf" srcId="{61F3D3CD-72F2-4381-88D8-ABD8AF2F24E2}" destId="{DC30B619-92A5-439E-88F6-52E89FD0BF1E}" srcOrd="0" destOrd="0" presId="urn:microsoft.com/office/officeart/2005/8/layout/pList2"/>
    <dgm:cxn modelId="{C19205A7-86F6-40C7-9DE6-B9365C6BE130}" type="presOf" srcId="{D379FC08-7AA5-4733-8EAF-324473EAE378}" destId="{E0631499-5251-4522-815D-7F3F6AA80183}" srcOrd="0" destOrd="0" presId="urn:microsoft.com/office/officeart/2005/8/layout/pList2"/>
    <dgm:cxn modelId="{CC7708AB-5D9A-447D-8C0F-157203317FFA}" type="presOf" srcId="{CA0FE67E-5B8B-42FA-9840-E49CFADD93EF}" destId="{9D7648D8-5140-402A-BBF2-319953B3C589}" srcOrd="0" destOrd="0" presId="urn:microsoft.com/office/officeart/2005/8/layout/pList2"/>
    <dgm:cxn modelId="{E35C0ABE-2579-42A1-AC70-6500C5ED4045}" srcId="{61F3D3CD-72F2-4381-88D8-ABD8AF2F24E2}" destId="{CA0FE67E-5B8B-42FA-9840-E49CFADD93EF}" srcOrd="1" destOrd="0" parTransId="{A2A81347-7B63-4B61-8250-665E6B49AC58}" sibTransId="{A55F6DD2-0F60-4919-911B-F72BE7F271DF}"/>
    <dgm:cxn modelId="{D23DD917-D3CF-4AB1-B0F7-C65A68A47239}" type="presParOf" srcId="{DC30B619-92A5-439E-88F6-52E89FD0BF1E}" destId="{1282F80B-8041-43D4-9339-B19DFB372FE7}" srcOrd="0" destOrd="0" presId="urn:microsoft.com/office/officeart/2005/8/layout/pList2"/>
    <dgm:cxn modelId="{D91C79C3-ED1B-4B33-B159-734AEC0753E6}" type="presParOf" srcId="{DC30B619-92A5-439E-88F6-52E89FD0BF1E}" destId="{8193B656-49B9-4FA3-B7EF-4DFFDF8E8F2D}" srcOrd="1" destOrd="0" presId="urn:microsoft.com/office/officeart/2005/8/layout/pList2"/>
    <dgm:cxn modelId="{8E8C6713-4C8B-4190-8B2E-1C750D4453FE}" type="presParOf" srcId="{8193B656-49B9-4FA3-B7EF-4DFFDF8E8F2D}" destId="{46D86F40-BD2D-4C81-8C96-E99B0680E6CA}" srcOrd="0" destOrd="0" presId="urn:microsoft.com/office/officeart/2005/8/layout/pList2"/>
    <dgm:cxn modelId="{533C41D5-937D-4E6B-81E3-F4670E45CF75}" type="presParOf" srcId="{46D86F40-BD2D-4C81-8C96-E99B0680E6CA}" destId="{E0631499-5251-4522-815D-7F3F6AA80183}" srcOrd="0" destOrd="0" presId="urn:microsoft.com/office/officeart/2005/8/layout/pList2"/>
    <dgm:cxn modelId="{73172EEA-285A-4DAB-A1BD-55D075962769}" type="presParOf" srcId="{46D86F40-BD2D-4C81-8C96-E99B0680E6CA}" destId="{D43284DE-4B40-4601-B148-11CF9C3517DF}" srcOrd="1" destOrd="0" presId="urn:microsoft.com/office/officeart/2005/8/layout/pList2"/>
    <dgm:cxn modelId="{F6B440A1-92B4-44C6-A20E-7289FE6DE165}" type="presParOf" srcId="{46D86F40-BD2D-4C81-8C96-E99B0680E6CA}" destId="{77B9F3AA-6AC6-4567-B21F-0F40F4ABD87B}" srcOrd="2" destOrd="0" presId="urn:microsoft.com/office/officeart/2005/8/layout/pList2"/>
    <dgm:cxn modelId="{98EC3F16-8265-4590-A8CD-6018DF6689C5}" type="presParOf" srcId="{8193B656-49B9-4FA3-B7EF-4DFFDF8E8F2D}" destId="{8A955A65-8AE9-4BD4-9576-05CDAA50F0A9}" srcOrd="1" destOrd="0" presId="urn:microsoft.com/office/officeart/2005/8/layout/pList2"/>
    <dgm:cxn modelId="{40CC35C1-5025-46E9-8D0A-6B2D850920C3}" type="presParOf" srcId="{8193B656-49B9-4FA3-B7EF-4DFFDF8E8F2D}" destId="{38092920-4B4F-4A7F-AEEE-85E12A1A32A6}" srcOrd="2" destOrd="0" presId="urn:microsoft.com/office/officeart/2005/8/layout/pList2"/>
    <dgm:cxn modelId="{6A843AA4-779C-42AD-83C7-57E602C61300}" type="presParOf" srcId="{38092920-4B4F-4A7F-AEEE-85E12A1A32A6}" destId="{9D7648D8-5140-402A-BBF2-319953B3C589}" srcOrd="0" destOrd="0" presId="urn:microsoft.com/office/officeart/2005/8/layout/pList2"/>
    <dgm:cxn modelId="{04BC8EB4-6FC1-4A24-885A-293C1227AB23}" type="presParOf" srcId="{38092920-4B4F-4A7F-AEEE-85E12A1A32A6}" destId="{3C2E171B-6D90-4C81-8065-4803763DE27F}" srcOrd="1" destOrd="0" presId="urn:microsoft.com/office/officeart/2005/8/layout/pList2"/>
    <dgm:cxn modelId="{0B265A6F-7B87-4178-8C63-1DC161218CD3}" type="presParOf" srcId="{38092920-4B4F-4A7F-AEEE-85E12A1A32A6}" destId="{1FF25B63-32C9-4C72-9DB1-5AA0D7CC5AB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6C27FB-6A6D-4BAD-B2A9-719334AEA285}" type="doc">
      <dgm:prSet loTypeId="urn:microsoft.com/office/officeart/2005/8/layout/pList2" loCatId="list" qsTypeId="urn:microsoft.com/office/officeart/2005/8/quickstyle/simple1" qsCatId="simple" csTypeId="urn:microsoft.com/office/officeart/2005/8/colors/accent1_2" csCatId="accent1" phldr="1"/>
      <dgm:spPr/>
    </dgm:pt>
    <dgm:pt modelId="{38CD4E9A-2DDF-4DC6-A623-D4FCA2D427FD}">
      <dgm:prSet phldrT="[Text]" custT="1"/>
      <dgm:spPr>
        <a:solidFill>
          <a:srgbClr val="00B050"/>
        </a:solidFill>
      </dgm:spPr>
      <dgm:t>
        <a:bodyPr/>
        <a:lstStyle/>
        <a:p>
          <a:r>
            <a:rPr lang="en-US" sz="1600" noProof="0" dirty="0"/>
            <a:t>Above 60th percentile of the results of public benchmark </a:t>
          </a:r>
        </a:p>
        <a:p>
          <a:endParaRPr lang="en-US" sz="2000" noProof="0" dirty="0"/>
        </a:p>
        <a:p>
          <a:r>
            <a:rPr lang="en-US" sz="1600" noProof="0" dirty="0"/>
            <a:t>Competent authorities  may not dedicate additional compliance resources to further review the TP results but can perform TP adjustments</a:t>
          </a:r>
        </a:p>
      </dgm:t>
    </dgm:pt>
    <dgm:pt modelId="{373A1DF1-DF32-4B2C-9D4C-9EFCE3C22F2E}" type="parTrans" cxnId="{26134B64-6462-4DD0-A483-8A6BD89D5390}">
      <dgm:prSet/>
      <dgm:spPr/>
      <dgm:t>
        <a:bodyPr/>
        <a:lstStyle/>
        <a:p>
          <a:endParaRPr lang="de-AT"/>
        </a:p>
      </dgm:t>
    </dgm:pt>
    <dgm:pt modelId="{ABF25197-4663-457F-A571-C08419A35D8A}" type="sibTrans" cxnId="{26134B64-6462-4DD0-A483-8A6BD89D5390}">
      <dgm:prSet/>
      <dgm:spPr/>
      <dgm:t>
        <a:bodyPr/>
        <a:lstStyle/>
        <a:p>
          <a:endParaRPr lang="de-AT"/>
        </a:p>
      </dgm:t>
    </dgm:pt>
    <dgm:pt modelId="{FDC2D540-D3C9-43DC-B5A2-6F8203B1D94B}">
      <dgm:prSet phldrT="[Text]" custT="1"/>
      <dgm:spPr>
        <a:solidFill>
          <a:srgbClr val="FFC000"/>
        </a:solidFill>
      </dgm:spPr>
      <dgm:t>
        <a:bodyPr/>
        <a:lstStyle/>
        <a:p>
          <a:r>
            <a:rPr lang="en-US" sz="1600" noProof="0" dirty="0"/>
            <a:t>Below 60th percentile but above the 40th percentile of the results of the public benchmark </a:t>
          </a:r>
        </a:p>
        <a:p>
          <a:endParaRPr lang="en-US" sz="1600" noProof="0" dirty="0"/>
        </a:p>
        <a:p>
          <a:r>
            <a:rPr lang="en-US" sz="1600" noProof="0" dirty="0"/>
            <a:t>Competent authorities may monitor the results before deciding whether to allocate compliance resources to carry out risk assessment or audits </a:t>
          </a:r>
        </a:p>
      </dgm:t>
    </dgm:pt>
    <dgm:pt modelId="{7CCDC4EC-4E8C-49B4-B5C3-78DCA9482C23}" type="parTrans" cxnId="{ACFF95CE-3E99-4457-AD4E-DDDEB30B2FC4}">
      <dgm:prSet/>
      <dgm:spPr/>
      <dgm:t>
        <a:bodyPr/>
        <a:lstStyle/>
        <a:p>
          <a:endParaRPr lang="de-AT"/>
        </a:p>
      </dgm:t>
    </dgm:pt>
    <dgm:pt modelId="{AB922DBA-BE9C-425B-8CE5-658E6DB47F83}" type="sibTrans" cxnId="{ACFF95CE-3E99-4457-AD4E-DDDEB30B2FC4}">
      <dgm:prSet/>
      <dgm:spPr/>
      <dgm:t>
        <a:bodyPr/>
        <a:lstStyle/>
        <a:p>
          <a:endParaRPr lang="de-AT"/>
        </a:p>
      </dgm:t>
    </dgm:pt>
    <dgm:pt modelId="{23D9B2BC-958F-4004-B320-B763C68D738F}">
      <dgm:prSet phldrT="[Text]" custT="1"/>
      <dgm:spPr>
        <a:solidFill>
          <a:srgbClr val="FF0000"/>
        </a:solidFill>
      </dgm:spPr>
      <dgm:t>
        <a:bodyPr/>
        <a:lstStyle/>
        <a:p>
          <a:r>
            <a:rPr lang="en-US" sz="1600" noProof="0" dirty="0"/>
            <a:t>Below the 40th percentile of the results of the public benchmark </a:t>
          </a:r>
        </a:p>
        <a:p>
          <a:endParaRPr lang="en-US" sz="1600" noProof="0" dirty="0"/>
        </a:p>
        <a:p>
          <a:r>
            <a:rPr lang="en-US" sz="1600" noProof="0" dirty="0"/>
            <a:t>Competent authorities may recommend that the taxpayer reviews its TP policies and may initiate audit </a:t>
          </a:r>
        </a:p>
      </dgm:t>
    </dgm:pt>
    <dgm:pt modelId="{C3BD189E-F980-43BC-9832-6900D5AA38C9}" type="parTrans" cxnId="{F0E9F930-8C4A-4EBF-B097-F6822774EF6D}">
      <dgm:prSet/>
      <dgm:spPr/>
      <dgm:t>
        <a:bodyPr/>
        <a:lstStyle/>
        <a:p>
          <a:endParaRPr lang="de-AT"/>
        </a:p>
      </dgm:t>
    </dgm:pt>
    <dgm:pt modelId="{61B0E622-270F-47ED-9318-7F2FAD50486E}" type="sibTrans" cxnId="{F0E9F930-8C4A-4EBF-B097-F6822774EF6D}">
      <dgm:prSet/>
      <dgm:spPr/>
      <dgm:t>
        <a:bodyPr/>
        <a:lstStyle/>
        <a:p>
          <a:endParaRPr lang="de-AT"/>
        </a:p>
      </dgm:t>
    </dgm:pt>
    <dgm:pt modelId="{9178CB7F-96B2-4FC9-A63D-4E2B8FADB2AD}" type="pres">
      <dgm:prSet presAssocID="{846C27FB-6A6D-4BAD-B2A9-719334AEA285}" presName="Name0" presStyleCnt="0">
        <dgm:presLayoutVars>
          <dgm:dir/>
          <dgm:resizeHandles val="exact"/>
        </dgm:presLayoutVars>
      </dgm:prSet>
      <dgm:spPr/>
    </dgm:pt>
    <dgm:pt modelId="{B1120D36-8D89-4BD9-A46B-62BF3D02762B}" type="pres">
      <dgm:prSet presAssocID="{846C27FB-6A6D-4BAD-B2A9-719334AEA285}" presName="bkgdShp" presStyleLbl="alignAccFollowNode1" presStyleIdx="0" presStyleCnt="1" custScaleY="34540" custLinFactNeighborX="-1197" custLinFactNeighborY="-30455"/>
      <dgm:spPr/>
    </dgm:pt>
    <dgm:pt modelId="{7847DAB1-7519-45BA-909F-26274E40A496}" type="pres">
      <dgm:prSet presAssocID="{846C27FB-6A6D-4BAD-B2A9-719334AEA285}" presName="linComp" presStyleCnt="0"/>
      <dgm:spPr/>
    </dgm:pt>
    <dgm:pt modelId="{D8E65480-59D7-4932-B2B6-DFD6C9E9159A}" type="pres">
      <dgm:prSet presAssocID="{38CD4E9A-2DDF-4DC6-A623-D4FCA2D427FD}" presName="compNode" presStyleCnt="0"/>
      <dgm:spPr/>
    </dgm:pt>
    <dgm:pt modelId="{CDD08303-6859-4814-ADB5-57EB777838CF}" type="pres">
      <dgm:prSet presAssocID="{38CD4E9A-2DDF-4DC6-A623-D4FCA2D427FD}" presName="node" presStyleLbl="node1" presStyleIdx="0" presStyleCnt="3" custScaleX="100920" custScaleY="114186" custLinFactNeighborX="908" custLinFactNeighborY="-3546">
        <dgm:presLayoutVars>
          <dgm:bulletEnabled val="1"/>
        </dgm:presLayoutVars>
      </dgm:prSet>
      <dgm:spPr/>
    </dgm:pt>
    <dgm:pt modelId="{350CE038-A971-4FAF-A82F-898C4FA31481}" type="pres">
      <dgm:prSet presAssocID="{38CD4E9A-2DDF-4DC6-A623-D4FCA2D427FD}" presName="invisiNode" presStyleLbl="node1" presStyleIdx="0" presStyleCnt="3"/>
      <dgm:spPr/>
    </dgm:pt>
    <dgm:pt modelId="{441388DE-2D75-40EA-A6E3-F17A6DAC77F7}" type="pres">
      <dgm:prSet presAssocID="{38CD4E9A-2DDF-4DC6-A623-D4FCA2D427FD}" presName="imagNode" presStyleLbl="fgImgPlace1" presStyleIdx="0" presStyleCnt="3" custScaleX="52282" custScaleY="43252" custLinFactNeighborX="-1552" custLinFactNeighborY="-37347"/>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33000" b="-33000"/>
          </a:stretch>
        </a:blipFill>
      </dgm:spPr>
    </dgm:pt>
    <dgm:pt modelId="{BC0E670A-AC5B-4DAB-9B2F-651863C155B0}" type="pres">
      <dgm:prSet presAssocID="{ABF25197-4663-457F-A571-C08419A35D8A}" presName="sibTrans" presStyleLbl="sibTrans2D1" presStyleIdx="0" presStyleCnt="0"/>
      <dgm:spPr/>
    </dgm:pt>
    <dgm:pt modelId="{78681D1B-66A2-4E42-98E1-AEC499564835}" type="pres">
      <dgm:prSet presAssocID="{FDC2D540-D3C9-43DC-B5A2-6F8203B1D94B}" presName="compNode" presStyleCnt="0"/>
      <dgm:spPr/>
    </dgm:pt>
    <dgm:pt modelId="{80B74AB3-A3E7-4831-8F33-72728A75313B}" type="pres">
      <dgm:prSet presAssocID="{FDC2D540-D3C9-43DC-B5A2-6F8203B1D94B}" presName="node" presStyleLbl="node1" presStyleIdx="1" presStyleCnt="3" custScaleY="114126" custLinFactNeighborX="1977" custLinFactNeighborY="-3531">
        <dgm:presLayoutVars>
          <dgm:bulletEnabled val="1"/>
        </dgm:presLayoutVars>
      </dgm:prSet>
      <dgm:spPr/>
    </dgm:pt>
    <dgm:pt modelId="{9CB47E1B-614C-4466-807A-C52E050804CE}" type="pres">
      <dgm:prSet presAssocID="{FDC2D540-D3C9-43DC-B5A2-6F8203B1D94B}" presName="invisiNode" presStyleLbl="node1" presStyleIdx="1" presStyleCnt="3"/>
      <dgm:spPr/>
    </dgm:pt>
    <dgm:pt modelId="{D24839C4-7222-4781-B6CA-C97028A8518A}" type="pres">
      <dgm:prSet presAssocID="{FDC2D540-D3C9-43DC-B5A2-6F8203B1D94B}" presName="imagNode" presStyleLbl="fgImgPlace1" presStyleIdx="1" presStyleCnt="3" custScaleX="61817" custScaleY="45035" custLinFactNeighborX="1356" custLinFactNeighborY="-35964"/>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793F3A6A-3F65-48CF-993D-170B5B8526E1}" type="pres">
      <dgm:prSet presAssocID="{AB922DBA-BE9C-425B-8CE5-658E6DB47F83}" presName="sibTrans" presStyleLbl="sibTrans2D1" presStyleIdx="0" presStyleCnt="0"/>
      <dgm:spPr/>
    </dgm:pt>
    <dgm:pt modelId="{6B7E3855-17F7-4826-98E8-2D34885183AF}" type="pres">
      <dgm:prSet presAssocID="{23D9B2BC-958F-4004-B320-B763C68D738F}" presName="compNode" presStyleCnt="0"/>
      <dgm:spPr/>
    </dgm:pt>
    <dgm:pt modelId="{55AD434A-5840-4C46-BC68-D699AB00F3AC}" type="pres">
      <dgm:prSet presAssocID="{23D9B2BC-958F-4004-B320-B763C68D738F}" presName="node" presStyleLbl="node1" presStyleIdx="2" presStyleCnt="3" custScaleY="114775" custLinFactNeighborX="-574" custLinFactNeighborY="-2408">
        <dgm:presLayoutVars>
          <dgm:bulletEnabled val="1"/>
        </dgm:presLayoutVars>
      </dgm:prSet>
      <dgm:spPr/>
    </dgm:pt>
    <dgm:pt modelId="{5334A806-2C16-497C-AB3E-306FADFAEED1}" type="pres">
      <dgm:prSet presAssocID="{23D9B2BC-958F-4004-B320-B763C68D738F}" presName="invisiNode" presStyleLbl="node1" presStyleIdx="2" presStyleCnt="3"/>
      <dgm:spPr/>
    </dgm:pt>
    <dgm:pt modelId="{C878A86D-F456-4700-9AA2-9ECEBC027FDA}" type="pres">
      <dgm:prSet presAssocID="{23D9B2BC-958F-4004-B320-B763C68D738F}" presName="imagNode" presStyleLbl="fgImgPlace1" presStyleIdx="2" presStyleCnt="3" custScaleX="55561" custScaleY="43246" custLinFactNeighborX="-574" custLinFactNeighborY="-36555"/>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Lst>
  <dgm:cxnLst>
    <dgm:cxn modelId="{F02A0C2B-375D-4D2D-91C5-3ED63041EF1C}" type="presOf" srcId="{846C27FB-6A6D-4BAD-B2A9-719334AEA285}" destId="{9178CB7F-96B2-4FC9-A63D-4E2B8FADB2AD}" srcOrd="0" destOrd="0" presId="urn:microsoft.com/office/officeart/2005/8/layout/pList2"/>
    <dgm:cxn modelId="{F0E9F930-8C4A-4EBF-B097-F6822774EF6D}" srcId="{846C27FB-6A6D-4BAD-B2A9-719334AEA285}" destId="{23D9B2BC-958F-4004-B320-B763C68D738F}" srcOrd="2" destOrd="0" parTransId="{C3BD189E-F980-43BC-9832-6900D5AA38C9}" sibTransId="{61B0E622-270F-47ED-9318-7F2FAD50486E}"/>
    <dgm:cxn modelId="{88C44541-CCFF-43DA-95E9-9BAB774CED14}" type="presOf" srcId="{FDC2D540-D3C9-43DC-B5A2-6F8203B1D94B}" destId="{80B74AB3-A3E7-4831-8F33-72728A75313B}" srcOrd="0" destOrd="0" presId="urn:microsoft.com/office/officeart/2005/8/layout/pList2"/>
    <dgm:cxn modelId="{26134B64-6462-4DD0-A483-8A6BD89D5390}" srcId="{846C27FB-6A6D-4BAD-B2A9-719334AEA285}" destId="{38CD4E9A-2DDF-4DC6-A623-D4FCA2D427FD}" srcOrd="0" destOrd="0" parTransId="{373A1DF1-DF32-4B2C-9D4C-9EFCE3C22F2E}" sibTransId="{ABF25197-4663-457F-A571-C08419A35D8A}"/>
    <dgm:cxn modelId="{D876B2AE-4651-4446-8E6A-7673EDD6D817}" type="presOf" srcId="{23D9B2BC-958F-4004-B320-B763C68D738F}" destId="{55AD434A-5840-4C46-BC68-D699AB00F3AC}" srcOrd="0" destOrd="0" presId="urn:microsoft.com/office/officeart/2005/8/layout/pList2"/>
    <dgm:cxn modelId="{5C149BB8-C224-48D0-AF8F-9E532DED00C6}" type="presOf" srcId="{38CD4E9A-2DDF-4DC6-A623-D4FCA2D427FD}" destId="{CDD08303-6859-4814-ADB5-57EB777838CF}" srcOrd="0" destOrd="0" presId="urn:microsoft.com/office/officeart/2005/8/layout/pList2"/>
    <dgm:cxn modelId="{ACFF95CE-3E99-4457-AD4E-DDDEB30B2FC4}" srcId="{846C27FB-6A6D-4BAD-B2A9-719334AEA285}" destId="{FDC2D540-D3C9-43DC-B5A2-6F8203B1D94B}" srcOrd="1" destOrd="0" parTransId="{7CCDC4EC-4E8C-49B4-B5C3-78DCA9482C23}" sibTransId="{AB922DBA-BE9C-425B-8CE5-658E6DB47F83}"/>
    <dgm:cxn modelId="{0DE119EB-ED9D-4343-B92C-A605DED0C5CC}" type="presOf" srcId="{ABF25197-4663-457F-A571-C08419A35D8A}" destId="{BC0E670A-AC5B-4DAB-9B2F-651863C155B0}" srcOrd="0" destOrd="0" presId="urn:microsoft.com/office/officeart/2005/8/layout/pList2"/>
    <dgm:cxn modelId="{04A14EEF-5B33-4EA1-8D39-604627B2E68C}" type="presOf" srcId="{AB922DBA-BE9C-425B-8CE5-658E6DB47F83}" destId="{793F3A6A-3F65-48CF-993D-170B5B8526E1}" srcOrd="0" destOrd="0" presId="urn:microsoft.com/office/officeart/2005/8/layout/pList2"/>
    <dgm:cxn modelId="{9FAB31FF-E462-46AF-BA13-00CF426B390C}" type="presParOf" srcId="{9178CB7F-96B2-4FC9-A63D-4E2B8FADB2AD}" destId="{B1120D36-8D89-4BD9-A46B-62BF3D02762B}" srcOrd="0" destOrd="0" presId="urn:microsoft.com/office/officeart/2005/8/layout/pList2"/>
    <dgm:cxn modelId="{3AFBFF3A-B9B4-4E35-B5DD-6D93870D7227}" type="presParOf" srcId="{9178CB7F-96B2-4FC9-A63D-4E2B8FADB2AD}" destId="{7847DAB1-7519-45BA-909F-26274E40A496}" srcOrd="1" destOrd="0" presId="urn:microsoft.com/office/officeart/2005/8/layout/pList2"/>
    <dgm:cxn modelId="{85001118-A449-44D1-8201-6367AADC764C}" type="presParOf" srcId="{7847DAB1-7519-45BA-909F-26274E40A496}" destId="{D8E65480-59D7-4932-B2B6-DFD6C9E9159A}" srcOrd="0" destOrd="0" presId="urn:microsoft.com/office/officeart/2005/8/layout/pList2"/>
    <dgm:cxn modelId="{90971F08-7FAE-4544-8D18-C93ECF7DAFA6}" type="presParOf" srcId="{D8E65480-59D7-4932-B2B6-DFD6C9E9159A}" destId="{CDD08303-6859-4814-ADB5-57EB777838CF}" srcOrd="0" destOrd="0" presId="urn:microsoft.com/office/officeart/2005/8/layout/pList2"/>
    <dgm:cxn modelId="{A9DC47D3-C330-41A7-B2DE-46592CDBAB0B}" type="presParOf" srcId="{D8E65480-59D7-4932-B2B6-DFD6C9E9159A}" destId="{350CE038-A971-4FAF-A82F-898C4FA31481}" srcOrd="1" destOrd="0" presId="urn:microsoft.com/office/officeart/2005/8/layout/pList2"/>
    <dgm:cxn modelId="{B07EB061-A302-4D53-B811-224F46E0677D}" type="presParOf" srcId="{D8E65480-59D7-4932-B2B6-DFD6C9E9159A}" destId="{441388DE-2D75-40EA-A6E3-F17A6DAC77F7}" srcOrd="2" destOrd="0" presId="urn:microsoft.com/office/officeart/2005/8/layout/pList2"/>
    <dgm:cxn modelId="{FA265C12-A9A9-4441-86B6-B8F963FCA636}" type="presParOf" srcId="{7847DAB1-7519-45BA-909F-26274E40A496}" destId="{BC0E670A-AC5B-4DAB-9B2F-651863C155B0}" srcOrd="1" destOrd="0" presId="urn:microsoft.com/office/officeart/2005/8/layout/pList2"/>
    <dgm:cxn modelId="{2A50904D-2EC8-47D1-85A9-2FF288AB097F}" type="presParOf" srcId="{7847DAB1-7519-45BA-909F-26274E40A496}" destId="{78681D1B-66A2-4E42-98E1-AEC499564835}" srcOrd="2" destOrd="0" presId="urn:microsoft.com/office/officeart/2005/8/layout/pList2"/>
    <dgm:cxn modelId="{8ED95073-45E4-43A0-AF85-ED0D07B22FFA}" type="presParOf" srcId="{78681D1B-66A2-4E42-98E1-AEC499564835}" destId="{80B74AB3-A3E7-4831-8F33-72728A75313B}" srcOrd="0" destOrd="0" presId="urn:microsoft.com/office/officeart/2005/8/layout/pList2"/>
    <dgm:cxn modelId="{CF6C0B1F-E9B7-408C-AE21-B9B92977FD3F}" type="presParOf" srcId="{78681D1B-66A2-4E42-98E1-AEC499564835}" destId="{9CB47E1B-614C-4466-807A-C52E050804CE}" srcOrd="1" destOrd="0" presId="urn:microsoft.com/office/officeart/2005/8/layout/pList2"/>
    <dgm:cxn modelId="{8F101F6E-6B00-4119-8AF3-F412CC69F7C1}" type="presParOf" srcId="{78681D1B-66A2-4E42-98E1-AEC499564835}" destId="{D24839C4-7222-4781-B6CA-C97028A8518A}" srcOrd="2" destOrd="0" presId="urn:microsoft.com/office/officeart/2005/8/layout/pList2"/>
    <dgm:cxn modelId="{427572F1-8967-48F5-96DC-4C2FE729A172}" type="presParOf" srcId="{7847DAB1-7519-45BA-909F-26274E40A496}" destId="{793F3A6A-3F65-48CF-993D-170B5B8526E1}" srcOrd="3" destOrd="0" presId="urn:microsoft.com/office/officeart/2005/8/layout/pList2"/>
    <dgm:cxn modelId="{AA6B6507-25CE-47DB-8314-DAE16CF4E45E}" type="presParOf" srcId="{7847DAB1-7519-45BA-909F-26274E40A496}" destId="{6B7E3855-17F7-4826-98E8-2D34885183AF}" srcOrd="4" destOrd="0" presId="urn:microsoft.com/office/officeart/2005/8/layout/pList2"/>
    <dgm:cxn modelId="{2DF6884B-FEB1-4BFE-AB43-D7EF35155102}" type="presParOf" srcId="{6B7E3855-17F7-4826-98E8-2D34885183AF}" destId="{55AD434A-5840-4C46-BC68-D699AB00F3AC}" srcOrd="0" destOrd="0" presId="urn:microsoft.com/office/officeart/2005/8/layout/pList2"/>
    <dgm:cxn modelId="{A1BA5B48-66CB-4A3B-A55E-86B6DD5E8F1F}" type="presParOf" srcId="{6B7E3855-17F7-4826-98E8-2D34885183AF}" destId="{5334A806-2C16-497C-AB3E-306FADFAEED1}" srcOrd="1" destOrd="0" presId="urn:microsoft.com/office/officeart/2005/8/layout/pList2"/>
    <dgm:cxn modelId="{9BB4D435-3F82-4D5F-92A7-A1CA886F39D5}" type="presParOf" srcId="{6B7E3855-17F7-4826-98E8-2D34885183AF}" destId="{C878A86D-F456-4700-9AA2-9ECEBC027FDA}"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2F80B-8041-43D4-9339-B19DFB372FE7}">
      <dsp:nvSpPr>
        <dsp:cNvPr id="0" name=""/>
        <dsp:cNvSpPr/>
      </dsp:nvSpPr>
      <dsp:spPr>
        <a:xfrm>
          <a:off x="0" y="12"/>
          <a:ext cx="7330209" cy="65215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9F3AA-6AC6-4567-B21F-0F40F4ABD87B}">
      <dsp:nvSpPr>
        <dsp:cNvPr id="0" name=""/>
        <dsp:cNvSpPr/>
      </dsp:nvSpPr>
      <dsp:spPr>
        <a:xfrm>
          <a:off x="1063391" y="13813"/>
          <a:ext cx="1146736" cy="60289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631499-5251-4522-815D-7F3F6AA80183}">
      <dsp:nvSpPr>
        <dsp:cNvPr id="0" name=""/>
        <dsp:cNvSpPr/>
      </dsp:nvSpPr>
      <dsp:spPr>
        <a:xfrm rot="10800000">
          <a:off x="104469" y="1709337"/>
          <a:ext cx="3297303" cy="3344217"/>
        </a:xfrm>
        <a:prstGeom prst="round2SameRect">
          <a:avLst>
            <a:gd name="adj1" fmla="val 10500"/>
            <a:gd name="adj2" fmla="val 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kern="1200" noProof="0" dirty="0">
              <a:latin typeface="+mn-lt"/>
            </a:rPr>
            <a:t>Expense or income from an intra-BEFIT group transaction increase by less than </a:t>
          </a:r>
          <a:r>
            <a:rPr lang="en-US" sz="1600" kern="1200" noProof="0" dirty="0">
              <a:solidFill>
                <a:prstClr val="white"/>
              </a:solidFill>
              <a:latin typeface="+mn-lt"/>
              <a:ea typeface="+mn-ea"/>
              <a:cs typeface="+mn-cs"/>
            </a:rPr>
            <a:t>10% compared to the average of the previous three fiscal years  </a:t>
          </a:r>
        </a:p>
        <a:p>
          <a:pPr marL="0" lvl="0" indent="0" algn="l" defTabSz="711200">
            <a:lnSpc>
              <a:spcPct val="90000"/>
            </a:lnSpc>
            <a:spcBef>
              <a:spcPct val="0"/>
            </a:spcBef>
            <a:spcAft>
              <a:spcPct val="35000"/>
            </a:spcAft>
            <a:buNone/>
          </a:pPr>
          <a:endParaRPr lang="en-US" sz="2000" kern="1200" noProof="0" dirty="0">
            <a:solidFill>
              <a:prstClr val="white"/>
            </a:solidFill>
            <a:latin typeface="+mn-lt"/>
            <a:ea typeface="+mn-ea"/>
            <a:cs typeface="+mn-cs"/>
          </a:endParaRPr>
        </a:p>
        <a:p>
          <a:pPr marL="0" lvl="0" indent="0" algn="l" defTabSz="711200">
            <a:lnSpc>
              <a:spcPct val="90000"/>
            </a:lnSpc>
            <a:spcBef>
              <a:spcPct val="0"/>
            </a:spcBef>
            <a:spcAft>
              <a:spcPct val="35000"/>
            </a:spcAft>
            <a:buNone/>
          </a:pPr>
          <a:r>
            <a:rPr lang="en-US" sz="1600" kern="1200" noProof="0" dirty="0">
              <a:solidFill>
                <a:prstClr val="white"/>
              </a:solidFill>
              <a:latin typeface="+mn-lt"/>
              <a:ea typeface="+mn-ea"/>
              <a:cs typeface="+mn-cs"/>
            </a:rPr>
            <a:t>Competent authorities presume that pricing is consistent with ALP</a:t>
          </a:r>
        </a:p>
      </dsp:txBody>
      <dsp:txXfrm rot="10800000">
        <a:off x="205872" y="1709337"/>
        <a:ext cx="3094497" cy="3242814"/>
      </dsp:txXfrm>
    </dsp:sp>
    <dsp:sp modelId="{1FF25B63-32C9-4C72-9DB1-5AA0D7CC5AB7}">
      <dsp:nvSpPr>
        <dsp:cNvPr id="0" name=""/>
        <dsp:cNvSpPr/>
      </dsp:nvSpPr>
      <dsp:spPr>
        <a:xfrm>
          <a:off x="5144167" y="0"/>
          <a:ext cx="1097276" cy="61754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7648D8-5140-402A-BBF2-319953B3C589}">
      <dsp:nvSpPr>
        <dsp:cNvPr id="0" name=""/>
        <dsp:cNvSpPr/>
      </dsp:nvSpPr>
      <dsp:spPr>
        <a:xfrm rot="10800000">
          <a:off x="4121503" y="1734289"/>
          <a:ext cx="3208705" cy="3377745"/>
        </a:xfrm>
        <a:prstGeom prst="round2SameRect">
          <a:avLst>
            <a:gd name="adj1" fmla="val 10500"/>
            <a:gd name="adj2" fmla="val 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kern="1200" noProof="0" dirty="0">
              <a:latin typeface="+mn-lt"/>
            </a:rPr>
            <a:t>Expense or income from an intra-BEFIT group transaction increase by </a:t>
          </a:r>
          <a:r>
            <a:rPr lang="en-US" sz="1600" kern="1200" noProof="0" dirty="0">
              <a:solidFill>
                <a:prstClr val="white"/>
              </a:solidFill>
              <a:latin typeface="+mn-lt"/>
              <a:ea typeface="+mn-ea"/>
              <a:cs typeface="+mn-cs"/>
            </a:rPr>
            <a:t>10% or more compared to the average of the previous three fiscal years</a:t>
          </a:r>
        </a:p>
        <a:p>
          <a:pPr marL="0" lvl="0" indent="0" algn="l" defTabSz="711200">
            <a:lnSpc>
              <a:spcPct val="90000"/>
            </a:lnSpc>
            <a:spcBef>
              <a:spcPct val="0"/>
            </a:spcBef>
            <a:spcAft>
              <a:spcPct val="35000"/>
            </a:spcAft>
            <a:buNone/>
          </a:pPr>
          <a:endParaRPr lang="en-US" sz="2000" kern="1200" noProof="0" dirty="0">
            <a:solidFill>
              <a:prstClr val="white"/>
            </a:solidFill>
            <a:latin typeface="+mn-lt"/>
            <a:ea typeface="+mn-ea"/>
            <a:cs typeface="+mn-cs"/>
          </a:endParaRPr>
        </a:p>
        <a:p>
          <a:pPr marL="0" lvl="0" indent="0" algn="ctr" defTabSz="711200">
            <a:lnSpc>
              <a:spcPct val="90000"/>
            </a:lnSpc>
            <a:spcBef>
              <a:spcPct val="0"/>
            </a:spcBef>
            <a:spcAft>
              <a:spcPct val="35000"/>
            </a:spcAft>
            <a:buNone/>
          </a:pPr>
          <a:r>
            <a:rPr lang="en-US" sz="1600" kern="1200" noProof="0" dirty="0">
              <a:solidFill>
                <a:prstClr val="white"/>
              </a:solidFill>
              <a:latin typeface="+mn-lt"/>
              <a:ea typeface="+mn-ea"/>
              <a:cs typeface="+mn-cs"/>
            </a:rPr>
            <a:t>Competent authorities presume that pricing does not comply with ALP and the part beyond the 10% is not recognized when computing the baseline allocation percentage   </a:t>
          </a:r>
          <a:endParaRPr lang="de-AT" sz="1600" kern="1200" dirty="0">
            <a:latin typeface="+mn-lt"/>
          </a:endParaRPr>
        </a:p>
      </dsp:txBody>
      <dsp:txXfrm rot="10800000">
        <a:off x="4220182" y="1734289"/>
        <a:ext cx="3011347" cy="3279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20D36-8D89-4BD9-A46B-62BF3D02762B}">
      <dsp:nvSpPr>
        <dsp:cNvPr id="0" name=""/>
        <dsp:cNvSpPr/>
      </dsp:nvSpPr>
      <dsp:spPr>
        <a:xfrm>
          <a:off x="0" y="54551"/>
          <a:ext cx="7994502" cy="82822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1388DE-2D75-40EA-A6E3-F17A6DAC77F7}">
      <dsp:nvSpPr>
        <dsp:cNvPr id="0" name=""/>
        <dsp:cNvSpPr/>
      </dsp:nvSpPr>
      <dsp:spPr>
        <a:xfrm>
          <a:off x="776942" y="57993"/>
          <a:ext cx="1222750" cy="760561"/>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D08303-6859-4814-ADB5-57EB777838CF}">
      <dsp:nvSpPr>
        <dsp:cNvPr id="0" name=""/>
        <dsp:cNvSpPr/>
      </dsp:nvSpPr>
      <dsp:spPr>
        <a:xfrm rot="10800000">
          <a:off x="265712" y="1982135"/>
          <a:ext cx="2360276" cy="3346489"/>
        </a:xfrm>
        <a:prstGeom prst="round2SameRect">
          <a:avLst>
            <a:gd name="adj1" fmla="val 10500"/>
            <a:gd name="adj2" fmla="val 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noProof="0" dirty="0"/>
            <a:t>Above 60th percentile of the results of public benchmark </a:t>
          </a:r>
        </a:p>
        <a:p>
          <a:pPr marL="0" lvl="0" indent="0" algn="ctr" defTabSz="711200">
            <a:lnSpc>
              <a:spcPct val="90000"/>
            </a:lnSpc>
            <a:spcBef>
              <a:spcPct val="0"/>
            </a:spcBef>
            <a:spcAft>
              <a:spcPct val="35000"/>
            </a:spcAft>
            <a:buNone/>
          </a:pPr>
          <a:endParaRPr lang="en-US" sz="2000" kern="1200" noProof="0" dirty="0"/>
        </a:p>
        <a:p>
          <a:pPr marL="0" lvl="0" indent="0" algn="ctr" defTabSz="711200">
            <a:lnSpc>
              <a:spcPct val="90000"/>
            </a:lnSpc>
            <a:spcBef>
              <a:spcPct val="0"/>
            </a:spcBef>
            <a:spcAft>
              <a:spcPct val="35000"/>
            </a:spcAft>
            <a:buNone/>
          </a:pPr>
          <a:r>
            <a:rPr lang="en-US" sz="1600" kern="1200" noProof="0" dirty="0"/>
            <a:t>Competent authorities  may not dedicate additional compliance resources to further review the TP results but can perform TP adjustments</a:t>
          </a:r>
        </a:p>
      </dsp:txBody>
      <dsp:txXfrm rot="10800000">
        <a:off x="338299" y="1982135"/>
        <a:ext cx="2215102" cy="3273902"/>
      </dsp:txXfrm>
    </dsp:sp>
    <dsp:sp modelId="{D24839C4-7222-4781-B6CA-C97028A8518A}">
      <dsp:nvSpPr>
        <dsp:cNvPr id="0" name=""/>
        <dsp:cNvSpPr/>
      </dsp:nvSpPr>
      <dsp:spPr>
        <a:xfrm>
          <a:off x="3316847" y="67075"/>
          <a:ext cx="1445751" cy="79191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B74AB3-A3E7-4831-8F33-72728A75313B}">
      <dsp:nvSpPr>
        <dsp:cNvPr id="0" name=""/>
        <dsp:cNvSpPr/>
      </dsp:nvSpPr>
      <dsp:spPr>
        <a:xfrm rot="10800000">
          <a:off x="2884866" y="1983893"/>
          <a:ext cx="2338760" cy="3344731"/>
        </a:xfrm>
        <a:prstGeom prst="round2SameRect">
          <a:avLst>
            <a:gd name="adj1" fmla="val 10500"/>
            <a:gd name="adj2" fmla="val 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noProof="0" dirty="0"/>
            <a:t>Below 60th percentile but above the 40th percentile of the results of the public benchmark </a:t>
          </a:r>
        </a:p>
        <a:p>
          <a:pPr marL="0" lvl="0" indent="0" algn="ctr" defTabSz="711200">
            <a:lnSpc>
              <a:spcPct val="90000"/>
            </a:lnSpc>
            <a:spcBef>
              <a:spcPct val="0"/>
            </a:spcBef>
            <a:spcAft>
              <a:spcPct val="35000"/>
            </a:spcAft>
            <a:buNone/>
          </a:pPr>
          <a:endParaRPr lang="en-US" sz="1600" kern="1200" noProof="0" dirty="0"/>
        </a:p>
        <a:p>
          <a:pPr marL="0" lvl="0" indent="0" algn="ctr" defTabSz="711200">
            <a:lnSpc>
              <a:spcPct val="90000"/>
            </a:lnSpc>
            <a:spcBef>
              <a:spcPct val="0"/>
            </a:spcBef>
            <a:spcAft>
              <a:spcPct val="35000"/>
            </a:spcAft>
            <a:buNone/>
          </a:pPr>
          <a:r>
            <a:rPr lang="en-US" sz="1600" kern="1200" noProof="0" dirty="0"/>
            <a:t>Competent authorities may monitor the results before deciding whether to allocate compliance resources to carry out risk assessment or audits </a:t>
          </a:r>
        </a:p>
      </dsp:txBody>
      <dsp:txXfrm rot="10800000">
        <a:off x="2956791" y="1983893"/>
        <a:ext cx="2194910" cy="3272806"/>
      </dsp:txXfrm>
    </dsp:sp>
    <dsp:sp modelId="{C878A86D-F456-4700-9AA2-9ECEBC027FDA}">
      <dsp:nvSpPr>
        <dsp:cNvPr id="0" name=""/>
        <dsp:cNvSpPr/>
      </dsp:nvSpPr>
      <dsp:spPr>
        <a:xfrm>
          <a:off x="5917501" y="67657"/>
          <a:ext cx="1299438" cy="76045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AD434A-5840-4C46-BC68-D699AB00F3AC}">
      <dsp:nvSpPr>
        <dsp:cNvPr id="0" name=""/>
        <dsp:cNvSpPr/>
      </dsp:nvSpPr>
      <dsp:spPr>
        <a:xfrm rot="10800000">
          <a:off x="5397840" y="2002540"/>
          <a:ext cx="2338760" cy="3363751"/>
        </a:xfrm>
        <a:prstGeom prst="round2SameRect">
          <a:avLst>
            <a:gd name="adj1" fmla="val 10500"/>
            <a:gd name="adj2" fmla="val 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noProof="0" dirty="0"/>
            <a:t>Below the 40th percentile of the results of the public benchmark </a:t>
          </a:r>
        </a:p>
        <a:p>
          <a:pPr marL="0" lvl="0" indent="0" algn="ctr" defTabSz="711200">
            <a:lnSpc>
              <a:spcPct val="90000"/>
            </a:lnSpc>
            <a:spcBef>
              <a:spcPct val="0"/>
            </a:spcBef>
            <a:spcAft>
              <a:spcPct val="35000"/>
            </a:spcAft>
            <a:buNone/>
          </a:pPr>
          <a:endParaRPr lang="en-US" sz="1600" kern="1200" noProof="0" dirty="0"/>
        </a:p>
        <a:p>
          <a:pPr marL="0" lvl="0" indent="0" algn="ctr" defTabSz="711200">
            <a:lnSpc>
              <a:spcPct val="90000"/>
            </a:lnSpc>
            <a:spcBef>
              <a:spcPct val="0"/>
            </a:spcBef>
            <a:spcAft>
              <a:spcPct val="35000"/>
            </a:spcAft>
            <a:buNone/>
          </a:pPr>
          <a:r>
            <a:rPr lang="en-US" sz="1600" kern="1200" noProof="0" dirty="0"/>
            <a:t>Competent authorities may recommend that the taxpayer reviews its TP policies and may initiate audit </a:t>
          </a:r>
        </a:p>
      </dsp:txBody>
      <dsp:txXfrm rot="10800000">
        <a:off x="5469765" y="2002540"/>
        <a:ext cx="2194910" cy="329182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AE2DF4A1-E363-47BA-8E96-1F82BD47AD2B}" type="datetimeFigureOut">
              <a:rPr lang="en-US" smtClean="0"/>
              <a:t>2/29/2024</a:t>
            </a:fld>
            <a:endParaRPr lang="en-US"/>
          </a:p>
        </p:txBody>
      </p:sp>
      <p:sp>
        <p:nvSpPr>
          <p:cNvPr id="4" name="Segnaposto immagine diapositiva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40122033-C6AE-4E8D-9F7C-9C684DD6024D}" type="slidenum">
              <a:rPr lang="en-US" smtClean="0"/>
              <a:t>‹#›</a:t>
            </a:fld>
            <a:endParaRPr lang="en-US"/>
          </a:p>
        </p:txBody>
      </p:sp>
    </p:spTree>
    <p:extLst>
      <p:ext uri="{BB962C8B-B14F-4D97-AF65-F5344CB8AC3E}">
        <p14:creationId xmlns:p14="http://schemas.microsoft.com/office/powerpoint/2010/main" val="423786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122033-C6AE-4E8D-9F7C-9C684DD6024D}" type="slidenum">
              <a:rPr lang="en-US" smtClean="0"/>
              <a:t>3</a:t>
            </a:fld>
            <a:endParaRPr lang="en-US"/>
          </a:p>
        </p:txBody>
      </p:sp>
    </p:spTree>
    <p:extLst>
      <p:ext uri="{BB962C8B-B14F-4D97-AF65-F5344CB8AC3E}">
        <p14:creationId xmlns:p14="http://schemas.microsoft.com/office/powerpoint/2010/main" val="3058353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122033-C6AE-4E8D-9F7C-9C684DD6024D}" type="slidenum">
              <a:rPr lang="en-US" smtClean="0"/>
              <a:t>18</a:t>
            </a:fld>
            <a:endParaRPr lang="en-US"/>
          </a:p>
        </p:txBody>
      </p:sp>
    </p:spTree>
    <p:extLst>
      <p:ext uri="{BB962C8B-B14F-4D97-AF65-F5344CB8AC3E}">
        <p14:creationId xmlns:p14="http://schemas.microsoft.com/office/powerpoint/2010/main" val="3283226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122033-C6AE-4E8D-9F7C-9C684DD6024D}" type="slidenum">
              <a:rPr lang="en-US" smtClean="0"/>
              <a:t>19</a:t>
            </a:fld>
            <a:endParaRPr lang="en-US"/>
          </a:p>
        </p:txBody>
      </p:sp>
    </p:spTree>
    <p:extLst>
      <p:ext uri="{BB962C8B-B14F-4D97-AF65-F5344CB8AC3E}">
        <p14:creationId xmlns:p14="http://schemas.microsoft.com/office/powerpoint/2010/main" val="1573073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122033-C6AE-4E8D-9F7C-9C684DD6024D}" type="slidenum">
              <a:rPr lang="en-US" smtClean="0"/>
              <a:t>21</a:t>
            </a:fld>
            <a:endParaRPr lang="en-US"/>
          </a:p>
        </p:txBody>
      </p:sp>
    </p:spTree>
    <p:extLst>
      <p:ext uri="{BB962C8B-B14F-4D97-AF65-F5344CB8AC3E}">
        <p14:creationId xmlns:p14="http://schemas.microsoft.com/office/powerpoint/2010/main" val="554038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1) </a:t>
            </a:r>
            <a:r>
              <a:rPr lang="en-US" sz="1000" dirty="0"/>
              <a:t>Included in the package of the EU Commission issued in September 2023</a:t>
            </a:r>
          </a:p>
          <a:p>
            <a:r>
              <a:rPr lang="en-GB" sz="1000" dirty="0"/>
              <a:t> Predecessor: 2011 CCCTB proposal and 2016 CCTB and CCCTB proposals</a:t>
            </a:r>
          </a:p>
          <a:p>
            <a:r>
              <a:rPr lang="en-GB" sz="1000" dirty="0"/>
              <a:t>BEFIT puts forward a common set of rules for computing the tax base just as its predecessors, however, it does not contain a mechanism of apportioning the consolidated tax base between the MSs based on a formula, BEFIT contains a transition allocation mechanism based on the historical profits of BEFIT group members, </a:t>
            </a:r>
          </a:p>
          <a:p>
            <a:r>
              <a:rPr lang="en-GB" sz="1000" dirty="0"/>
              <a:t>Advantages: Common set of rules for calculating the tax base, it enables cross-border loss relief and elimination of WHT on intra-BEFIT group payments but TP still remains both for intra-BEFIT and external group transactions because the tax base is calculated at the level of group members and not at group level</a:t>
            </a:r>
          </a:p>
          <a:p>
            <a:r>
              <a:rPr lang="en-GB" sz="1000" dirty="0"/>
              <a:t>2) Scope: corporate groups operating in the EU, the aggregate group level revenue exceeds EUR 750 million and the ultimate parent holds, directly or indirectly, at least 75% of the shares in the group members, for these taxpayers it is compulsory, for those who do not meet these requirements is optional </a:t>
            </a:r>
          </a:p>
          <a:p>
            <a:endParaRPr lang="en-GB" dirty="0"/>
          </a:p>
        </p:txBody>
      </p:sp>
      <p:sp>
        <p:nvSpPr>
          <p:cNvPr id="4" name="Slide Number Placeholder 3"/>
          <p:cNvSpPr>
            <a:spLocks noGrp="1"/>
          </p:cNvSpPr>
          <p:nvPr>
            <p:ph type="sldNum" sz="quarter" idx="5"/>
          </p:nvPr>
        </p:nvSpPr>
        <p:spPr/>
        <p:txBody>
          <a:bodyPr/>
          <a:lstStyle/>
          <a:p>
            <a:fld id="{40122033-C6AE-4E8D-9F7C-9C684DD6024D}" type="slidenum">
              <a:rPr lang="en-US" smtClean="0"/>
              <a:t>23</a:t>
            </a:fld>
            <a:endParaRPr lang="en-US"/>
          </a:p>
        </p:txBody>
      </p:sp>
    </p:spTree>
    <p:extLst>
      <p:ext uri="{BB962C8B-B14F-4D97-AF65-F5344CB8AC3E}">
        <p14:creationId xmlns:p14="http://schemas.microsoft.com/office/powerpoint/2010/main" val="1142667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sz="1000" dirty="0"/>
              <a:t>alignment with the Pillar Two tax base is one of the goals of the proposal but in reality that goal was barely achieved, there are many deviations in the adjustments as compared to the Pillar Two tax base</a:t>
            </a:r>
          </a:p>
          <a:p>
            <a:pPr marL="228600" indent="-228600">
              <a:buAutoNum type="arabicParenR"/>
            </a:pPr>
            <a:r>
              <a:rPr lang="en-GB" sz="1000" dirty="0"/>
              <a:t>One of the main benefits is cross-border loss relief at EU level. The question is whether it is really necessary to have this whole new system o CIT in order to achieve this</a:t>
            </a:r>
          </a:p>
          <a:p>
            <a:pPr marL="228600" indent="-228600">
              <a:buAutoNum type="arabicParenR"/>
            </a:pPr>
            <a:r>
              <a:rPr lang="en-GB" sz="1000" dirty="0"/>
              <a:t>In the transition period, there is a baseline allocation mechanism that is based on the historical profits of the BEFIT group members. Apparently, this is a compromise in the design of BEFIT that seeks to leave the tax revenues of the MSs as far as possible untouched in the hope that this will make MSs more sympathetic towards the proposal and bring closer to the unanimity that have thwarted the previous proposals. It is a transitional mechanism and the proposal sets forth that during the transition period the EU Comm should come up with a proposal for a formula that can be the basis of the subsequent formulary apportionment</a:t>
            </a:r>
          </a:p>
          <a:p>
            <a:pPr marL="228600" indent="-228600">
              <a:buAutoNum type="arabicParenR"/>
            </a:pPr>
            <a:r>
              <a:rPr lang="en-GB" sz="1000" dirty="0"/>
              <a:t>This is another big concession to the MSs, basically they are allowed to deduct anything that is not addressed by the proposal from the allocated tax base. They are given the freedom to introduce various tax incentives at this stage ensuring their national autonomy. This is also rather questionable if we look at the overall objective of the proposal of harmonizing the CIT base in Europe and ensure fair competition. </a:t>
            </a:r>
            <a:r>
              <a:rPr lang="en-GB" dirty="0"/>
              <a:t>   </a:t>
            </a:r>
          </a:p>
        </p:txBody>
      </p:sp>
      <p:sp>
        <p:nvSpPr>
          <p:cNvPr id="4" name="Slide Number Placeholder 3"/>
          <p:cNvSpPr>
            <a:spLocks noGrp="1"/>
          </p:cNvSpPr>
          <p:nvPr>
            <p:ph type="sldNum" sz="quarter" idx="5"/>
          </p:nvPr>
        </p:nvSpPr>
        <p:spPr/>
        <p:txBody>
          <a:bodyPr/>
          <a:lstStyle/>
          <a:p>
            <a:fld id="{40122033-C6AE-4E8D-9F7C-9C684DD6024D}" type="slidenum">
              <a:rPr lang="en-US" smtClean="0"/>
              <a:t>24</a:t>
            </a:fld>
            <a:endParaRPr lang="en-US"/>
          </a:p>
        </p:txBody>
      </p:sp>
    </p:spTree>
    <p:extLst>
      <p:ext uri="{BB962C8B-B14F-4D97-AF65-F5344CB8AC3E}">
        <p14:creationId xmlns:p14="http://schemas.microsoft.com/office/powerpoint/2010/main" val="4290164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122033-C6AE-4E8D-9F7C-9C684DD6024D}" type="slidenum">
              <a:rPr lang="en-US" smtClean="0"/>
              <a:t>25</a:t>
            </a:fld>
            <a:endParaRPr lang="en-US"/>
          </a:p>
        </p:txBody>
      </p:sp>
    </p:spTree>
    <p:extLst>
      <p:ext uri="{BB962C8B-B14F-4D97-AF65-F5344CB8AC3E}">
        <p14:creationId xmlns:p14="http://schemas.microsoft.com/office/powerpoint/2010/main" val="1638495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122033-C6AE-4E8D-9F7C-9C684DD6024D}" type="slidenum">
              <a:rPr lang="en-US" smtClean="0"/>
              <a:t>26</a:t>
            </a:fld>
            <a:endParaRPr lang="en-US"/>
          </a:p>
        </p:txBody>
      </p:sp>
    </p:spTree>
    <p:extLst>
      <p:ext uri="{BB962C8B-B14F-4D97-AF65-F5344CB8AC3E}">
        <p14:creationId xmlns:p14="http://schemas.microsoft.com/office/powerpoint/2010/main" val="204764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122033-C6AE-4E8D-9F7C-9C684DD6024D}" type="slidenum">
              <a:rPr lang="en-US" smtClean="0"/>
              <a:t>27</a:t>
            </a:fld>
            <a:endParaRPr lang="en-US"/>
          </a:p>
        </p:txBody>
      </p:sp>
    </p:spTree>
    <p:extLst>
      <p:ext uri="{BB962C8B-B14F-4D97-AF65-F5344CB8AC3E}">
        <p14:creationId xmlns:p14="http://schemas.microsoft.com/office/powerpoint/2010/main" val="776687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122033-C6AE-4E8D-9F7C-9C684DD6024D}" type="slidenum">
              <a:rPr lang="en-US" smtClean="0"/>
              <a:t>29</a:t>
            </a:fld>
            <a:endParaRPr lang="en-US"/>
          </a:p>
        </p:txBody>
      </p:sp>
    </p:spTree>
    <p:extLst>
      <p:ext uri="{BB962C8B-B14F-4D97-AF65-F5344CB8AC3E}">
        <p14:creationId xmlns:p14="http://schemas.microsoft.com/office/powerpoint/2010/main" val="1280985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122033-C6AE-4E8D-9F7C-9C684DD6024D}" type="slidenum">
              <a:rPr lang="en-US" smtClean="0"/>
              <a:t>31</a:t>
            </a:fld>
            <a:endParaRPr lang="en-US"/>
          </a:p>
        </p:txBody>
      </p:sp>
    </p:spTree>
    <p:extLst>
      <p:ext uri="{BB962C8B-B14F-4D97-AF65-F5344CB8AC3E}">
        <p14:creationId xmlns:p14="http://schemas.microsoft.com/office/powerpoint/2010/main" val="4845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122033-C6AE-4E8D-9F7C-9C684DD6024D}" type="slidenum">
              <a:rPr lang="en-US" smtClean="0"/>
              <a:t>4</a:t>
            </a:fld>
            <a:endParaRPr lang="en-US"/>
          </a:p>
        </p:txBody>
      </p:sp>
    </p:spTree>
    <p:extLst>
      <p:ext uri="{BB962C8B-B14F-4D97-AF65-F5344CB8AC3E}">
        <p14:creationId xmlns:p14="http://schemas.microsoft.com/office/powerpoint/2010/main" val="2918188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122033-C6AE-4E8D-9F7C-9C684DD6024D}" type="slidenum">
              <a:rPr lang="en-US" smtClean="0"/>
              <a:t>7</a:t>
            </a:fld>
            <a:endParaRPr lang="en-US"/>
          </a:p>
        </p:txBody>
      </p:sp>
    </p:spTree>
    <p:extLst>
      <p:ext uri="{BB962C8B-B14F-4D97-AF65-F5344CB8AC3E}">
        <p14:creationId xmlns:p14="http://schemas.microsoft.com/office/powerpoint/2010/main" val="3058353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448F7-4E88-59FD-05E8-2A6472EDEB8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DAFDC17-8C9C-10D7-2F4F-8726287A58C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2AE0671-299B-3524-1AF3-A1385D228A2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5797B61-AC27-30A1-0F0C-7001D419FBF4}"/>
              </a:ext>
            </a:extLst>
          </p:cNvPr>
          <p:cNvSpPr>
            <a:spLocks noGrp="1"/>
          </p:cNvSpPr>
          <p:nvPr>
            <p:ph type="sldNum" sz="quarter" idx="5"/>
          </p:nvPr>
        </p:nvSpPr>
        <p:spPr/>
        <p:txBody>
          <a:bodyPr/>
          <a:lstStyle/>
          <a:p>
            <a:fld id="{40122033-C6AE-4E8D-9F7C-9C684DD6024D}" type="slidenum">
              <a:rPr lang="en-US" smtClean="0"/>
              <a:t>8</a:t>
            </a:fld>
            <a:endParaRPr lang="en-US"/>
          </a:p>
        </p:txBody>
      </p:sp>
    </p:spTree>
    <p:extLst>
      <p:ext uri="{BB962C8B-B14F-4D97-AF65-F5344CB8AC3E}">
        <p14:creationId xmlns:p14="http://schemas.microsoft.com/office/powerpoint/2010/main" val="50740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EE6C8-4C54-227E-D122-0FD332A61A5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D00463E-883E-90F4-87E4-E3AD729DEFE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E997F0D-DB2D-5DF5-2583-8A3D65F4B7B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1B6D7DC-4D11-AF14-B022-3DA6EC894739}"/>
              </a:ext>
            </a:extLst>
          </p:cNvPr>
          <p:cNvSpPr>
            <a:spLocks noGrp="1"/>
          </p:cNvSpPr>
          <p:nvPr>
            <p:ph type="sldNum" sz="quarter" idx="5"/>
          </p:nvPr>
        </p:nvSpPr>
        <p:spPr/>
        <p:txBody>
          <a:bodyPr/>
          <a:lstStyle/>
          <a:p>
            <a:fld id="{40122033-C6AE-4E8D-9F7C-9C684DD6024D}" type="slidenum">
              <a:rPr lang="en-US" smtClean="0"/>
              <a:t>9</a:t>
            </a:fld>
            <a:endParaRPr lang="en-US"/>
          </a:p>
        </p:txBody>
      </p:sp>
    </p:spTree>
    <p:extLst>
      <p:ext uri="{BB962C8B-B14F-4D97-AF65-F5344CB8AC3E}">
        <p14:creationId xmlns:p14="http://schemas.microsoft.com/office/powerpoint/2010/main" val="2585820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70198-054D-9809-0610-5BFD2340AC2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1038771-EC8E-1B5F-4915-EEEC12D5542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163EAF1-C3EA-A056-641D-92EA36A3E71F}"/>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D57D61A-0E0F-40A5-8F81-CAB28677C445}"/>
              </a:ext>
            </a:extLst>
          </p:cNvPr>
          <p:cNvSpPr>
            <a:spLocks noGrp="1"/>
          </p:cNvSpPr>
          <p:nvPr>
            <p:ph type="sldNum" sz="quarter" idx="5"/>
          </p:nvPr>
        </p:nvSpPr>
        <p:spPr/>
        <p:txBody>
          <a:bodyPr/>
          <a:lstStyle/>
          <a:p>
            <a:fld id="{40122033-C6AE-4E8D-9F7C-9C684DD6024D}" type="slidenum">
              <a:rPr lang="en-US" smtClean="0"/>
              <a:t>10</a:t>
            </a:fld>
            <a:endParaRPr lang="en-US"/>
          </a:p>
        </p:txBody>
      </p:sp>
    </p:spTree>
    <p:extLst>
      <p:ext uri="{BB962C8B-B14F-4D97-AF65-F5344CB8AC3E}">
        <p14:creationId xmlns:p14="http://schemas.microsoft.com/office/powerpoint/2010/main" val="406029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F9F1-2D71-E8BF-092D-D1F2FAFA9AF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302E6A5-7D76-2644-E16D-9F8F099DBC0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DC9A1AE-4A8F-BDEE-DC77-EC8C01B2F4FF}"/>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43FCC7A-C2ED-0B0C-B237-95C317A4598A}"/>
              </a:ext>
            </a:extLst>
          </p:cNvPr>
          <p:cNvSpPr>
            <a:spLocks noGrp="1"/>
          </p:cNvSpPr>
          <p:nvPr>
            <p:ph type="sldNum" sz="quarter" idx="5"/>
          </p:nvPr>
        </p:nvSpPr>
        <p:spPr/>
        <p:txBody>
          <a:bodyPr/>
          <a:lstStyle/>
          <a:p>
            <a:fld id="{40122033-C6AE-4E8D-9F7C-9C684DD6024D}" type="slidenum">
              <a:rPr lang="en-US" smtClean="0"/>
              <a:t>11</a:t>
            </a:fld>
            <a:endParaRPr lang="en-US"/>
          </a:p>
        </p:txBody>
      </p:sp>
    </p:spTree>
    <p:extLst>
      <p:ext uri="{BB962C8B-B14F-4D97-AF65-F5344CB8AC3E}">
        <p14:creationId xmlns:p14="http://schemas.microsoft.com/office/powerpoint/2010/main" val="211710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122033-C6AE-4E8D-9F7C-9C684DD6024D}" type="slidenum">
              <a:rPr lang="en-US" smtClean="0"/>
              <a:t>15</a:t>
            </a:fld>
            <a:endParaRPr lang="en-US"/>
          </a:p>
        </p:txBody>
      </p:sp>
    </p:spTree>
    <p:extLst>
      <p:ext uri="{BB962C8B-B14F-4D97-AF65-F5344CB8AC3E}">
        <p14:creationId xmlns:p14="http://schemas.microsoft.com/office/powerpoint/2010/main" val="305835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122033-C6AE-4E8D-9F7C-9C684DD6024D}" type="slidenum">
              <a:rPr lang="en-US" smtClean="0"/>
              <a:t>16</a:t>
            </a:fld>
            <a:endParaRPr lang="en-US"/>
          </a:p>
        </p:txBody>
      </p:sp>
    </p:spTree>
    <p:extLst>
      <p:ext uri="{BB962C8B-B14F-4D97-AF65-F5344CB8AC3E}">
        <p14:creationId xmlns:p14="http://schemas.microsoft.com/office/powerpoint/2010/main" val="346221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67AF-0CAC-674A-B797-E32EB21FBE7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97C167D7-0538-8344-9E8C-2B870DC565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Segnaposto numero diapositiva 1">
            <a:extLst>
              <a:ext uri="{FF2B5EF4-FFF2-40B4-BE49-F238E27FC236}">
                <a16:creationId xmlns:a16="http://schemas.microsoft.com/office/drawing/2014/main" id="{82F03E81-30F3-43C4-9761-5795137EBADA}"/>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5C3E54F-2507-47EA-A33B-1461F613C144}" type="slidenum">
              <a:rPr lang="en-US" smtClean="0"/>
              <a:pPr/>
              <a:t>‹#›</a:t>
            </a:fld>
            <a:endParaRPr lang="en-US" dirty="0"/>
          </a:p>
        </p:txBody>
      </p:sp>
    </p:spTree>
    <p:extLst>
      <p:ext uri="{BB962C8B-B14F-4D97-AF65-F5344CB8AC3E}">
        <p14:creationId xmlns:p14="http://schemas.microsoft.com/office/powerpoint/2010/main" val="1820658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67AF-0CAC-674A-B797-E32EB21FBE7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97C167D7-0538-8344-9E8C-2B870DC565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Segnaposto numero diapositiva 1">
            <a:extLst>
              <a:ext uri="{FF2B5EF4-FFF2-40B4-BE49-F238E27FC236}">
                <a16:creationId xmlns:a16="http://schemas.microsoft.com/office/drawing/2014/main" id="{1DE73022-A254-4CB4-8737-853CADDFD87E}"/>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5C3E54F-2507-47EA-A33B-1461F613C144}" type="slidenum">
              <a:rPr lang="en-US" smtClean="0"/>
              <a:pPr/>
              <a:t>‹#›</a:t>
            </a:fld>
            <a:endParaRPr lang="en-US" dirty="0"/>
          </a:p>
        </p:txBody>
      </p:sp>
    </p:spTree>
    <p:extLst>
      <p:ext uri="{BB962C8B-B14F-4D97-AF65-F5344CB8AC3E}">
        <p14:creationId xmlns:p14="http://schemas.microsoft.com/office/powerpoint/2010/main" val="3350380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05721D-9540-6142-BED1-EAB2E99B71D5}"/>
              </a:ext>
            </a:extLst>
          </p:cNvPr>
          <p:cNvPicPr>
            <a:picLocks noChangeAspect="1"/>
          </p:cNvPicPr>
          <p:nvPr userDrawn="1"/>
        </p:nvPicPr>
        <p:blipFill>
          <a:blip r:embed="rId3"/>
          <a:src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9B929739-C2C5-4568-80E6-1EFF1B9A44F9}"/>
              </a:ext>
            </a:extLst>
          </p:cNvPr>
          <p:cNvPicPr>
            <a:picLocks noChangeAspect="1"/>
          </p:cNvPicPr>
          <p:nvPr userDrawn="1"/>
        </p:nvPicPr>
        <p:blipFill rotWithShape="1">
          <a:blip r:embed="rId4"/>
          <a:srcRect l="79599" b="83270"/>
          <a:stretch/>
        </p:blipFill>
        <p:spPr>
          <a:xfrm>
            <a:off x="9626566" y="1"/>
            <a:ext cx="2567689" cy="1184400"/>
          </a:xfrm>
          <a:prstGeom prst="rect">
            <a:avLst/>
          </a:prstGeom>
        </p:spPr>
      </p:pic>
      <p:sp>
        <p:nvSpPr>
          <p:cNvPr id="2" name="Segnaposto numero diapositiva 1">
            <a:extLst>
              <a:ext uri="{FF2B5EF4-FFF2-40B4-BE49-F238E27FC236}">
                <a16:creationId xmlns:a16="http://schemas.microsoft.com/office/drawing/2014/main" id="{37792A5A-D463-4D7B-ADB9-2DCC6F2FE502}"/>
              </a:ext>
            </a:extLst>
          </p:cNvPr>
          <p:cNvSpPr>
            <a:spLocks noGrp="1"/>
          </p:cNvSpPr>
          <p:nvPr>
            <p:ph type="sldNum" sz="quarter" idx="4"/>
          </p:nvPr>
        </p:nvSpPr>
        <p:spPr>
          <a:xfrm>
            <a:off x="4724400" y="6386578"/>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C77C68B-137E-40AA-9738-6641649F16E7}" type="slidenum">
              <a:rPr lang="en-US" smtClean="0"/>
              <a:pPr/>
              <a:t>‹#›</a:t>
            </a:fld>
            <a:endParaRPr lang="en-US" dirty="0"/>
          </a:p>
        </p:txBody>
      </p:sp>
      <p:sp>
        <p:nvSpPr>
          <p:cNvPr id="3" name="TextBox 2">
            <a:extLst>
              <a:ext uri="{FF2B5EF4-FFF2-40B4-BE49-F238E27FC236}">
                <a16:creationId xmlns:a16="http://schemas.microsoft.com/office/drawing/2014/main" id="{D8E2F82F-1B5A-2F2D-C72B-F939E26EB602}"/>
              </a:ext>
            </a:extLst>
          </p:cNvPr>
          <p:cNvSpPr txBox="1"/>
          <p:nvPr userDrawn="1"/>
        </p:nvSpPr>
        <p:spPr>
          <a:xfrm>
            <a:off x="11118850" y="6144683"/>
            <a:ext cx="866069" cy="276999"/>
          </a:xfrm>
          <a:prstGeom prst="rect">
            <a:avLst/>
          </a:prstGeom>
          <a:noFill/>
        </p:spPr>
        <p:txBody>
          <a:bodyPr wrap="square" rtlCol="0">
            <a:spAutoFit/>
          </a:bodyPr>
          <a:lstStyle/>
          <a:p>
            <a:r>
              <a:rPr lang="en-NL" sz="1200" dirty="0">
                <a:solidFill>
                  <a:srgbClr val="6B729E"/>
                </a:solidFill>
                <a:latin typeface="PT Sans" panose="020B0503020203020204" pitchFamily="34" charset="77"/>
              </a:rPr>
              <a:t>IFA©202</a:t>
            </a:r>
            <a:r>
              <a:rPr lang="it-IT" sz="1200" dirty="0">
                <a:solidFill>
                  <a:srgbClr val="6B729E"/>
                </a:solidFill>
                <a:latin typeface="PT Sans" panose="020B0503020203020204" pitchFamily="34" charset="77"/>
              </a:rPr>
              <a:t>4</a:t>
            </a:r>
            <a:endParaRPr lang="en-NL" sz="1200" dirty="0">
              <a:solidFill>
                <a:srgbClr val="6B729E"/>
              </a:solidFill>
              <a:latin typeface="PT Sans" panose="020B0503020203020204" pitchFamily="34" charset="77"/>
            </a:endParaRPr>
          </a:p>
        </p:txBody>
      </p:sp>
    </p:spTree>
    <p:extLst>
      <p:ext uri="{BB962C8B-B14F-4D97-AF65-F5344CB8AC3E}">
        <p14:creationId xmlns:p14="http://schemas.microsoft.com/office/powerpoint/2010/main" val="1179788817"/>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ECEC7BC-D2ED-8441-8665-8A40FF4FEF23}"/>
              </a:ext>
            </a:extLst>
          </p:cNvPr>
          <p:cNvPicPr>
            <a:picLocks noChangeAspect="1"/>
          </p:cNvPicPr>
          <p:nvPr userDrawn="1"/>
        </p:nvPicPr>
        <p:blipFill>
          <a:blip r:embed="rId3"/>
          <a:srcRect/>
          <a:stretch/>
        </p:blipFill>
        <p:spPr>
          <a:xfrm>
            <a:off x="0" y="0"/>
            <a:ext cx="12192000" cy="6858000"/>
          </a:xfrm>
          <a:prstGeom prst="rect">
            <a:avLst/>
          </a:prstGeom>
        </p:spPr>
      </p:pic>
      <p:sp>
        <p:nvSpPr>
          <p:cNvPr id="2" name="Segnaposto numero diapositiva 1">
            <a:extLst>
              <a:ext uri="{FF2B5EF4-FFF2-40B4-BE49-F238E27FC236}">
                <a16:creationId xmlns:a16="http://schemas.microsoft.com/office/drawing/2014/main" id="{A9B8401A-64E5-4B28-8A69-73659CBA02E6}"/>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5C3E54F-2507-47EA-A33B-1461F613C144}" type="slidenum">
              <a:rPr lang="en-US" smtClean="0"/>
              <a:pPr/>
              <a:t>‹#›</a:t>
            </a:fld>
            <a:endParaRPr lang="en-US" dirty="0"/>
          </a:p>
        </p:txBody>
      </p:sp>
      <p:pic>
        <p:nvPicPr>
          <p:cNvPr id="5" name="Immagine 4">
            <a:extLst>
              <a:ext uri="{FF2B5EF4-FFF2-40B4-BE49-F238E27FC236}">
                <a16:creationId xmlns:a16="http://schemas.microsoft.com/office/drawing/2014/main" id="{D4EE93D2-2873-47CD-904C-48A954F6ADD4}"/>
              </a:ext>
            </a:extLst>
          </p:cNvPr>
          <p:cNvPicPr>
            <a:picLocks noChangeAspect="1"/>
          </p:cNvPicPr>
          <p:nvPr userDrawn="1"/>
        </p:nvPicPr>
        <p:blipFill rotWithShape="1">
          <a:blip r:embed="rId4"/>
          <a:srcRect l="79599" b="83270"/>
          <a:stretch/>
        </p:blipFill>
        <p:spPr>
          <a:xfrm>
            <a:off x="9641680" y="1"/>
            <a:ext cx="2550319" cy="1176388"/>
          </a:xfrm>
          <a:prstGeom prst="rect">
            <a:avLst/>
          </a:prstGeom>
        </p:spPr>
      </p:pic>
    </p:spTree>
    <p:extLst>
      <p:ext uri="{BB962C8B-B14F-4D97-AF65-F5344CB8AC3E}">
        <p14:creationId xmlns:p14="http://schemas.microsoft.com/office/powerpoint/2010/main" val="2533716755"/>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s://www.quoteinspector.com/images/investing/portfolio-allocation-chart/" TargetMode="External"/><Relationship Id="rId3" Type="http://schemas.openxmlformats.org/officeDocument/2006/relationships/image" Target="../media/image4.gif"/><Relationship Id="rId7"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commons.wikimedia.org/wiki/file:balance_icon.svg" TargetMode="External"/><Relationship Id="rId5" Type="http://schemas.openxmlformats.org/officeDocument/2006/relationships/image" Target="../media/image5.png"/><Relationship Id="rId10" Type="http://schemas.openxmlformats.org/officeDocument/2006/relationships/hyperlink" Target="https://aamjanata.com/gst-on-higher-education-services-the-downward-curve-of-economic-and-social-growth/" TargetMode="External"/><Relationship Id="rId4" Type="http://schemas.openxmlformats.org/officeDocument/2006/relationships/hyperlink" Target="http://infodome.wikidot.com/rules-of-combat-dome" TargetMode="External"/><Relationship Id="rId9"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0FFDB97-F2EF-4392-9BC0-2AD9A608BD6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5C3E54F-2507-47EA-A33B-1461F613C14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CasellaDiTesto 10">
            <a:extLst>
              <a:ext uri="{FF2B5EF4-FFF2-40B4-BE49-F238E27FC236}">
                <a16:creationId xmlns:a16="http://schemas.microsoft.com/office/drawing/2014/main" id="{D6989545-E3C3-42DF-8D8B-972AABEDC715}"/>
              </a:ext>
            </a:extLst>
          </p:cNvPr>
          <p:cNvSpPr txBox="1"/>
          <p:nvPr/>
        </p:nvSpPr>
        <p:spPr>
          <a:xfrm>
            <a:off x="0" y="2468948"/>
            <a:ext cx="12192000" cy="3293209"/>
          </a:xfrm>
          <a:prstGeom prst="rect">
            <a:avLst/>
          </a:prstGeom>
          <a:noFill/>
        </p:spPr>
        <p:txBody>
          <a:bodyPr wrap="square">
            <a:spAutoFit/>
          </a:bodyPr>
          <a:lstStyle/>
          <a:p>
            <a:pPr algn="ctr"/>
            <a:endParaRPr lang="en-US" sz="3600" b="1" i="0" dirty="0">
              <a:solidFill>
                <a:schemeClr val="bg1"/>
              </a:solidFill>
              <a:effectLst/>
              <a:latin typeface="Roboto" panose="02000000000000000000" pitchFamily="2" charset="0"/>
            </a:endParaRPr>
          </a:p>
          <a:p>
            <a:pPr algn="ctr"/>
            <a:r>
              <a:rPr lang="en-US" sz="3600" b="1" i="0" dirty="0">
                <a:solidFill>
                  <a:schemeClr val="bg1"/>
                </a:solidFill>
                <a:effectLst/>
                <a:latin typeface="Roboto" panose="02000000000000000000" pitchFamily="2" charset="0"/>
              </a:rPr>
              <a:t>Transfer pricing in Europe</a:t>
            </a:r>
          </a:p>
          <a:p>
            <a:pPr algn="ctr"/>
            <a:r>
              <a:rPr lang="en-US" sz="3600" b="1" i="0" dirty="0">
                <a:solidFill>
                  <a:schemeClr val="bg1"/>
                </a:solidFill>
                <a:effectLst/>
                <a:latin typeface="Roboto" panose="02000000000000000000" pitchFamily="2" charset="0"/>
              </a:rPr>
              <a:t>Current EU developments and practical perspectives</a:t>
            </a:r>
            <a:endParaRPr kumimoji="0" lang="en-US" sz="3600" b="1" u="none" strike="noStrike" kern="1200" cap="none" spc="0" normalizeH="0" baseline="0" noProof="0" dirty="0">
              <a:ln>
                <a:noFill/>
              </a:ln>
              <a:solidFill>
                <a:schemeClr val="bg1"/>
              </a:solidFill>
              <a:uLnTx/>
              <a:uFillTx/>
              <a:latin typeface="Roboto" panose="02000000000000000000" pitchFamily="2" charset="0"/>
              <a:ea typeface="+mj-ea"/>
              <a:cs typeface="+mj-cs"/>
            </a:endParaRPr>
          </a:p>
          <a:p>
            <a:pPr algn="ctr"/>
            <a:endParaRPr lang="en-US" sz="3600" b="1" i="0" dirty="0">
              <a:solidFill>
                <a:schemeClr val="bg1"/>
              </a:solidFill>
              <a:effectLst/>
              <a:latin typeface="Roboto" panose="02000000000000000000" pitchFamily="2" charset="0"/>
              <a:ea typeface="+mj-ea"/>
              <a:cs typeface="+mj-cs"/>
            </a:endParaRPr>
          </a:p>
          <a:p>
            <a:pPr algn="ctr"/>
            <a:br>
              <a:rPr kumimoji="0" lang="en-US" sz="3600" b="0" i="0" u="none" strike="noStrike" kern="1200" cap="none" spc="0" normalizeH="0" baseline="0" noProof="0" dirty="0">
                <a:ln>
                  <a:noFill/>
                </a:ln>
                <a:solidFill>
                  <a:prstClr val="white"/>
                </a:solidFill>
                <a:effectLst/>
                <a:uLnTx/>
                <a:uFillTx/>
                <a:latin typeface="Calibri Light" panose="020F0302020204030204"/>
                <a:ea typeface="+mj-ea"/>
                <a:cs typeface="+mj-cs"/>
              </a:rPr>
            </a:br>
            <a:r>
              <a:rPr kumimoji="0" lang="en-US" sz="2800" b="0" i="1" u="none" strike="noStrike" kern="1200" cap="none" spc="0" normalizeH="0" baseline="0" noProof="0" dirty="0">
                <a:ln>
                  <a:noFill/>
                </a:ln>
                <a:solidFill>
                  <a:prstClr val="white"/>
                </a:solidFill>
                <a:effectLst/>
                <a:uLnTx/>
                <a:uFillTx/>
                <a:latin typeface="Calibri Light" panose="020F0302020204030204"/>
                <a:ea typeface="+mj-ea"/>
                <a:cs typeface="+mj-cs"/>
              </a:rPr>
              <a:t>27 February 2024</a:t>
            </a:r>
            <a:endParaRPr lang="en-US" i="1" dirty="0"/>
          </a:p>
        </p:txBody>
      </p:sp>
      <p:sp>
        <p:nvSpPr>
          <p:cNvPr id="3" name="TextBox 2">
            <a:extLst>
              <a:ext uri="{FF2B5EF4-FFF2-40B4-BE49-F238E27FC236}">
                <a16:creationId xmlns:a16="http://schemas.microsoft.com/office/drawing/2014/main" id="{C55548E0-51D2-478F-8FF6-C34596814639}"/>
              </a:ext>
            </a:extLst>
          </p:cNvPr>
          <p:cNvSpPr txBox="1"/>
          <p:nvPr/>
        </p:nvSpPr>
        <p:spPr>
          <a:xfrm>
            <a:off x="655200" y="472195"/>
            <a:ext cx="8978400" cy="584775"/>
          </a:xfrm>
          <a:prstGeom prst="rect">
            <a:avLst/>
          </a:prstGeom>
          <a:noFill/>
        </p:spPr>
        <p:txBody>
          <a:bodyPr wrap="square" rtlCol="0">
            <a:spAutoFit/>
          </a:bodyPr>
          <a:lstStyle/>
          <a:p>
            <a:r>
              <a:rPr lang="en-GB" sz="3200" dirty="0"/>
              <a:t>IFA European Region in collaboration with EATLP</a:t>
            </a:r>
            <a:endParaRPr lang="en-NL" sz="3200" dirty="0"/>
          </a:p>
        </p:txBody>
      </p:sp>
    </p:spTree>
    <p:extLst>
      <p:ext uri="{BB962C8B-B14F-4D97-AF65-F5344CB8AC3E}">
        <p14:creationId xmlns:p14="http://schemas.microsoft.com/office/powerpoint/2010/main" val="149674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C784E-F419-90DE-4B36-DF7730B59AC6}"/>
            </a:ext>
          </a:extLst>
        </p:cNvPr>
        <p:cNvGrpSpPr/>
        <p:nvPr/>
      </p:nvGrpSpPr>
      <p:grpSpPr>
        <a:xfrm>
          <a:off x="0" y="0"/>
          <a:ext cx="0" cy="0"/>
          <a:chOff x="0" y="0"/>
          <a:chExt cx="0" cy="0"/>
        </a:xfrm>
      </p:grpSpPr>
      <p:sp>
        <p:nvSpPr>
          <p:cNvPr id="7" name="Sottotitolo 6">
            <a:extLst>
              <a:ext uri="{FF2B5EF4-FFF2-40B4-BE49-F238E27FC236}">
                <a16:creationId xmlns:a16="http://schemas.microsoft.com/office/drawing/2014/main" id="{B7A5DB75-8287-B5C5-D2FE-86B78D52B258}"/>
              </a:ext>
            </a:extLst>
          </p:cNvPr>
          <p:cNvSpPr>
            <a:spLocks noGrp="1"/>
          </p:cNvSpPr>
          <p:nvPr>
            <p:ph type="subTitle" idx="1"/>
          </p:nvPr>
        </p:nvSpPr>
        <p:spPr>
          <a:xfrm>
            <a:off x="621436" y="1418775"/>
            <a:ext cx="10294214" cy="5140171"/>
          </a:xfrm>
        </p:spPr>
        <p:txBody>
          <a:bodyPr/>
          <a:lstStyle/>
          <a:p>
            <a:pPr marL="354013" indent="-354013" algn="l">
              <a:buFont typeface="Arial" panose="020B0604020202020204" pitchFamily="34" charset="0"/>
              <a:buChar char="•"/>
              <a:defRPr/>
            </a:pPr>
            <a:r>
              <a:rPr lang="en-GB" sz="3200" dirty="0">
                <a:solidFill>
                  <a:schemeClr val="bg1"/>
                </a:solidFill>
              </a:rPr>
              <a:t>Confirmation of </a:t>
            </a:r>
            <a:r>
              <a:rPr lang="en-GB" sz="3200" i="1" dirty="0">
                <a:solidFill>
                  <a:schemeClr val="bg1"/>
                </a:solidFill>
              </a:rPr>
              <a:t>Fiat</a:t>
            </a:r>
          </a:p>
          <a:p>
            <a:pPr marL="354013" indent="-354013" algn="l">
              <a:buFont typeface="Arial" panose="020B0604020202020204" pitchFamily="34" charset="0"/>
              <a:buChar char="•"/>
              <a:defRPr/>
            </a:pPr>
            <a:r>
              <a:rPr lang="en-GB" sz="3200" dirty="0">
                <a:solidFill>
                  <a:schemeClr val="bg1"/>
                </a:solidFill>
              </a:rPr>
              <a:t>Additions to previous case law:</a:t>
            </a:r>
          </a:p>
          <a:p>
            <a:pPr marL="811213" lvl="1" indent="-354013" algn="l">
              <a:spcBef>
                <a:spcPts val="1000"/>
              </a:spcBef>
              <a:buFont typeface="Arial" panose="020B0604020202020204" pitchFamily="34" charset="0"/>
              <a:buChar char="•"/>
              <a:defRPr/>
            </a:pPr>
            <a:r>
              <a:rPr lang="en-GB" sz="2800" dirty="0">
                <a:solidFill>
                  <a:schemeClr val="bg1"/>
                </a:solidFill>
              </a:rPr>
              <a:t>COM must accept interpretation of domestic law by the MS if compatible with the wording</a:t>
            </a:r>
          </a:p>
          <a:p>
            <a:pPr marL="811213" lvl="1" indent="-354013" algn="l">
              <a:spcBef>
                <a:spcPts val="1000"/>
              </a:spcBef>
              <a:buFont typeface="Arial" panose="020B0604020202020204" pitchFamily="34" charset="0"/>
              <a:buChar char="•"/>
              <a:defRPr/>
            </a:pPr>
            <a:r>
              <a:rPr lang="en-GB" sz="2800" dirty="0">
                <a:solidFill>
                  <a:schemeClr val="bg1"/>
                </a:solidFill>
              </a:rPr>
              <a:t>Another interpretation only if indicated by case-law or administrative practice</a:t>
            </a:r>
          </a:p>
          <a:p>
            <a:pPr marL="811213" lvl="1" indent="-354013" algn="l">
              <a:spcBef>
                <a:spcPts val="1000"/>
              </a:spcBef>
              <a:buFont typeface="Arial" panose="020B0604020202020204" pitchFamily="34" charset="0"/>
              <a:buChar char="•"/>
              <a:defRPr/>
            </a:pPr>
            <a:r>
              <a:rPr lang="en-GB" sz="2800" dirty="0">
                <a:solidFill>
                  <a:schemeClr val="bg1"/>
                </a:solidFill>
              </a:rPr>
              <a:t>Duty of sincere cooperation on MS to provide all information</a:t>
            </a:r>
          </a:p>
          <a:p>
            <a:pPr marL="811213" lvl="1" indent="-354013" algn="l">
              <a:buFont typeface="Arial" panose="020B0604020202020204" pitchFamily="34" charset="0"/>
              <a:buChar char="•"/>
              <a:defRPr/>
            </a:pPr>
            <a:r>
              <a:rPr lang="en-GB" sz="2800" dirty="0">
                <a:solidFill>
                  <a:schemeClr val="bg1"/>
                </a:solidFill>
              </a:rPr>
              <a:t>Non-application of anti-abuse provisions: selective advantage if breaches case-law / administrative practice, as general in nature</a:t>
            </a:r>
          </a:p>
          <a:p>
            <a:pPr marL="354013" indent="-354013" algn="l">
              <a:buFont typeface="Arial" panose="020B0604020202020204" pitchFamily="34" charset="0"/>
              <a:buChar char="•"/>
              <a:defRPr/>
            </a:pPr>
            <a:endParaRPr lang="en-GB" sz="2800" dirty="0">
              <a:solidFill>
                <a:schemeClr val="bg1"/>
              </a:solidFill>
            </a:endParaRPr>
          </a:p>
          <a:p>
            <a:pPr marL="354013" indent="-354013" algn="l">
              <a:buFont typeface="Arial" panose="020B0604020202020204" pitchFamily="34" charset="0"/>
              <a:buChar char="•"/>
              <a:defRPr/>
            </a:pPr>
            <a:endParaRPr lang="en-GB" sz="2800" dirty="0">
              <a:solidFill>
                <a:schemeClr val="bg1"/>
              </a:solidFill>
            </a:endParaRPr>
          </a:p>
        </p:txBody>
      </p:sp>
      <p:sp>
        <p:nvSpPr>
          <p:cNvPr id="2" name="Segnaposto numero diapositiva 1">
            <a:extLst>
              <a:ext uri="{FF2B5EF4-FFF2-40B4-BE49-F238E27FC236}">
                <a16:creationId xmlns:a16="http://schemas.microsoft.com/office/drawing/2014/main" id="{2775C4C4-456C-D09F-DAC9-54F4F279E4AF}"/>
              </a:ext>
            </a:extLst>
          </p:cNvPr>
          <p:cNvSpPr>
            <a:spLocks noGrp="1"/>
          </p:cNvSpPr>
          <p:nvPr>
            <p:ph type="sldNum" sz="quarter" idx="4"/>
          </p:nvPr>
        </p:nvSpPr>
        <p:spPr/>
        <p:txBody>
          <a:bodyPr/>
          <a:lstStyle/>
          <a:p>
            <a:fld id="{05C3E54F-2507-47EA-A33B-1461F613C144}" type="slidenum">
              <a:rPr lang="en-US" smtClean="0"/>
              <a:pPr/>
              <a:t>10</a:t>
            </a:fld>
            <a:endParaRPr lang="en-US" dirty="0"/>
          </a:p>
        </p:txBody>
      </p:sp>
      <p:sp>
        <p:nvSpPr>
          <p:cNvPr id="9" name="CasellaDiTesto 8">
            <a:extLst>
              <a:ext uri="{FF2B5EF4-FFF2-40B4-BE49-F238E27FC236}">
                <a16:creationId xmlns:a16="http://schemas.microsoft.com/office/drawing/2014/main" id="{345A4B08-0A07-844A-65A1-2CC55A7C00BF}"/>
              </a:ext>
            </a:extLst>
          </p:cNvPr>
          <p:cNvSpPr txBox="1"/>
          <p:nvPr/>
        </p:nvSpPr>
        <p:spPr>
          <a:xfrm>
            <a:off x="934373" y="290287"/>
            <a:ext cx="8636347" cy="707886"/>
          </a:xfrm>
          <a:prstGeom prst="rect">
            <a:avLst/>
          </a:prstGeom>
          <a:noFill/>
        </p:spPr>
        <p:txBody>
          <a:bodyPr wrap="square">
            <a:spAutoFit/>
          </a:bodyPr>
          <a:lstStyle/>
          <a:p>
            <a:r>
              <a:rPr lang="en-GB" sz="4000" dirty="0">
                <a:latin typeface="+mj-lt"/>
              </a:rPr>
              <a:t>CJEU, </a:t>
            </a:r>
            <a:r>
              <a:rPr lang="en-GB" sz="4000" i="1" dirty="0">
                <a:latin typeface="+mj-lt"/>
              </a:rPr>
              <a:t>Engie</a:t>
            </a:r>
            <a:r>
              <a:rPr lang="en-GB" sz="4000" dirty="0">
                <a:latin typeface="+mj-lt"/>
              </a:rPr>
              <a:t> (C‑451/21 P and C‑454/21 P)</a:t>
            </a:r>
            <a:endParaRPr lang="it-IT" sz="4000" dirty="0">
              <a:latin typeface="+mj-lt"/>
            </a:endParaRPr>
          </a:p>
        </p:txBody>
      </p:sp>
    </p:spTree>
    <p:extLst>
      <p:ext uri="{BB962C8B-B14F-4D97-AF65-F5344CB8AC3E}">
        <p14:creationId xmlns:p14="http://schemas.microsoft.com/office/powerpoint/2010/main" val="410285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12428-850A-D320-7B4F-7D7998EC825A}"/>
            </a:ext>
          </a:extLst>
        </p:cNvPr>
        <p:cNvGrpSpPr/>
        <p:nvPr/>
      </p:nvGrpSpPr>
      <p:grpSpPr>
        <a:xfrm>
          <a:off x="0" y="0"/>
          <a:ext cx="0" cy="0"/>
          <a:chOff x="0" y="0"/>
          <a:chExt cx="0" cy="0"/>
        </a:xfrm>
      </p:grpSpPr>
      <p:sp>
        <p:nvSpPr>
          <p:cNvPr id="7" name="Sottotitolo 6">
            <a:extLst>
              <a:ext uri="{FF2B5EF4-FFF2-40B4-BE49-F238E27FC236}">
                <a16:creationId xmlns:a16="http://schemas.microsoft.com/office/drawing/2014/main" id="{2AFA908E-B128-BE1F-3C79-46D43909CE36}"/>
              </a:ext>
            </a:extLst>
          </p:cNvPr>
          <p:cNvSpPr>
            <a:spLocks noGrp="1"/>
          </p:cNvSpPr>
          <p:nvPr>
            <p:ph type="subTitle" idx="1"/>
          </p:nvPr>
        </p:nvSpPr>
        <p:spPr>
          <a:xfrm>
            <a:off x="621436" y="1418775"/>
            <a:ext cx="10294214" cy="5140171"/>
          </a:xfrm>
        </p:spPr>
        <p:txBody>
          <a:bodyPr/>
          <a:lstStyle/>
          <a:p>
            <a:pPr marL="354013" indent="-354013" algn="l">
              <a:buFont typeface="Arial" panose="020B0604020202020204" pitchFamily="34" charset="0"/>
              <a:buChar char="•"/>
              <a:defRPr/>
            </a:pPr>
            <a:r>
              <a:rPr lang="en-GB" sz="3200" dirty="0">
                <a:solidFill>
                  <a:schemeClr val="bg1"/>
                </a:solidFill>
              </a:rPr>
              <a:t>Principle of legality</a:t>
            </a:r>
          </a:p>
          <a:p>
            <a:pPr marL="354013" indent="-354013" algn="l">
              <a:buFont typeface="Arial" panose="020B0604020202020204" pitchFamily="34" charset="0"/>
              <a:buChar char="•"/>
              <a:defRPr/>
            </a:pPr>
            <a:r>
              <a:rPr lang="en-GB" sz="3200" i="1" dirty="0">
                <a:solidFill>
                  <a:schemeClr val="bg1"/>
                </a:solidFill>
              </a:rPr>
              <a:t>De facto</a:t>
            </a:r>
            <a:r>
              <a:rPr lang="en-GB" sz="3200" dirty="0">
                <a:solidFill>
                  <a:schemeClr val="bg1"/>
                </a:solidFill>
              </a:rPr>
              <a:t> selectivity and </a:t>
            </a:r>
            <a:r>
              <a:rPr lang="en-GB" sz="3200" i="1" dirty="0">
                <a:solidFill>
                  <a:schemeClr val="bg1"/>
                </a:solidFill>
              </a:rPr>
              <a:t>Gibraltar</a:t>
            </a:r>
            <a:r>
              <a:rPr lang="en-GB" sz="3200" dirty="0">
                <a:solidFill>
                  <a:schemeClr val="bg1"/>
                </a:solidFill>
              </a:rPr>
              <a:t> doctrine?</a:t>
            </a:r>
          </a:p>
          <a:p>
            <a:pPr marL="354013" indent="-354013" algn="l">
              <a:buFont typeface="Arial" panose="020B0604020202020204" pitchFamily="34" charset="0"/>
              <a:buChar char="•"/>
              <a:defRPr/>
            </a:pPr>
            <a:r>
              <a:rPr lang="en-GB" sz="3200" dirty="0">
                <a:solidFill>
                  <a:schemeClr val="bg1"/>
                </a:solidFill>
              </a:rPr>
              <a:t>Update to the Commission’s notice</a:t>
            </a:r>
          </a:p>
          <a:p>
            <a:pPr marL="354013" indent="-354013" algn="l">
              <a:buFont typeface="Arial" panose="020B0604020202020204" pitchFamily="34" charset="0"/>
              <a:buChar char="•"/>
              <a:defRPr/>
            </a:pPr>
            <a:r>
              <a:rPr lang="en-GB" sz="3200" i="1" dirty="0">
                <a:solidFill>
                  <a:schemeClr val="bg1"/>
                </a:solidFill>
              </a:rPr>
              <a:t>Apple</a:t>
            </a:r>
            <a:r>
              <a:rPr lang="en-GB" sz="3200" dirty="0">
                <a:solidFill>
                  <a:schemeClr val="bg1"/>
                </a:solidFill>
              </a:rPr>
              <a:t>? AG proposes to refer the case back to the GC</a:t>
            </a:r>
          </a:p>
        </p:txBody>
      </p:sp>
      <p:sp>
        <p:nvSpPr>
          <p:cNvPr id="2" name="Segnaposto numero diapositiva 1">
            <a:extLst>
              <a:ext uri="{FF2B5EF4-FFF2-40B4-BE49-F238E27FC236}">
                <a16:creationId xmlns:a16="http://schemas.microsoft.com/office/drawing/2014/main" id="{AC888B95-C06F-5705-657E-50D49E37594E}"/>
              </a:ext>
            </a:extLst>
          </p:cNvPr>
          <p:cNvSpPr>
            <a:spLocks noGrp="1"/>
          </p:cNvSpPr>
          <p:nvPr>
            <p:ph type="sldNum" sz="quarter" idx="4"/>
          </p:nvPr>
        </p:nvSpPr>
        <p:spPr/>
        <p:txBody>
          <a:bodyPr/>
          <a:lstStyle/>
          <a:p>
            <a:fld id="{05C3E54F-2507-47EA-A33B-1461F613C144}" type="slidenum">
              <a:rPr lang="en-US" smtClean="0"/>
              <a:pPr/>
              <a:t>11</a:t>
            </a:fld>
            <a:endParaRPr lang="en-US" dirty="0"/>
          </a:p>
        </p:txBody>
      </p:sp>
      <p:sp>
        <p:nvSpPr>
          <p:cNvPr id="9" name="CasellaDiTesto 8">
            <a:extLst>
              <a:ext uri="{FF2B5EF4-FFF2-40B4-BE49-F238E27FC236}">
                <a16:creationId xmlns:a16="http://schemas.microsoft.com/office/drawing/2014/main" id="{667EA513-7AD1-1E9A-E63D-E3CF8952A829}"/>
              </a:ext>
            </a:extLst>
          </p:cNvPr>
          <p:cNvSpPr txBox="1"/>
          <p:nvPr/>
        </p:nvSpPr>
        <p:spPr>
          <a:xfrm>
            <a:off x="934373" y="290287"/>
            <a:ext cx="8377267" cy="707886"/>
          </a:xfrm>
          <a:prstGeom prst="rect">
            <a:avLst/>
          </a:prstGeom>
          <a:noFill/>
        </p:spPr>
        <p:txBody>
          <a:bodyPr wrap="square">
            <a:spAutoFit/>
          </a:bodyPr>
          <a:lstStyle/>
          <a:p>
            <a:r>
              <a:rPr lang="en-GB" sz="4000" dirty="0">
                <a:latin typeface="+mj-lt"/>
              </a:rPr>
              <a:t>State aid and TP: conclusions</a:t>
            </a:r>
            <a:endParaRPr lang="it-IT" sz="4000" dirty="0">
              <a:latin typeface="+mj-lt"/>
            </a:endParaRPr>
          </a:p>
        </p:txBody>
      </p:sp>
    </p:spTree>
    <p:extLst>
      <p:ext uri="{BB962C8B-B14F-4D97-AF65-F5344CB8AC3E}">
        <p14:creationId xmlns:p14="http://schemas.microsoft.com/office/powerpoint/2010/main" val="628294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DBA6B2E5-0ABC-48AF-AA6F-47DD64A88132}"/>
              </a:ext>
            </a:extLst>
          </p:cNvPr>
          <p:cNvSpPr>
            <a:spLocks noGrp="1"/>
          </p:cNvSpPr>
          <p:nvPr>
            <p:ph type="ctrTitle"/>
          </p:nvPr>
        </p:nvSpPr>
        <p:spPr/>
        <p:txBody>
          <a:bodyPr/>
          <a:lstStyle/>
          <a:p>
            <a:r>
              <a:rPr lang="en-US" sz="4400" b="1" dirty="0">
                <a:solidFill>
                  <a:schemeClr val="bg1"/>
                </a:solidFill>
              </a:rPr>
              <a:t>Discussion</a:t>
            </a:r>
            <a:endParaRPr lang="it-IT" sz="4400" b="1" dirty="0">
              <a:solidFill>
                <a:schemeClr val="bg1"/>
              </a:solidFill>
            </a:endParaRPr>
          </a:p>
        </p:txBody>
      </p:sp>
      <p:sp>
        <p:nvSpPr>
          <p:cNvPr id="6" name="Sottotitolo 2">
            <a:extLst>
              <a:ext uri="{FF2B5EF4-FFF2-40B4-BE49-F238E27FC236}">
                <a16:creationId xmlns:a16="http://schemas.microsoft.com/office/drawing/2014/main" id="{516BBBB9-2E21-48CF-9317-EF17F536F77D}"/>
              </a:ext>
            </a:extLst>
          </p:cNvPr>
          <p:cNvSpPr>
            <a:spLocks noGrp="1"/>
          </p:cNvSpPr>
          <p:nvPr>
            <p:ph type="subTitle" idx="1"/>
          </p:nvPr>
        </p:nvSpPr>
        <p:spPr>
          <a:xfrm>
            <a:off x="1807369" y="3602038"/>
            <a:ext cx="8860631" cy="1655762"/>
          </a:xfrm>
        </p:spPr>
        <p:txBody>
          <a:bodyPr/>
          <a:lstStyle/>
          <a:p>
            <a:endParaRPr lang="fi-FI" sz="4000" dirty="0">
              <a:solidFill>
                <a:schemeClr val="bg1"/>
              </a:solidFill>
            </a:endParaRPr>
          </a:p>
          <a:p>
            <a:r>
              <a:rPr lang="fi-FI" sz="4000" dirty="0">
                <a:solidFill>
                  <a:schemeClr val="bg1"/>
                </a:solidFill>
              </a:rPr>
              <a:t>Rita Szudoczky</a:t>
            </a:r>
          </a:p>
          <a:p>
            <a:r>
              <a:rPr lang="fi-FI" sz="4000" dirty="0">
                <a:solidFill>
                  <a:schemeClr val="bg1"/>
                </a:solidFill>
              </a:rPr>
              <a:t>Jérôme Monsenego</a:t>
            </a:r>
            <a:endParaRPr lang="it-IT" dirty="0"/>
          </a:p>
        </p:txBody>
      </p:sp>
      <p:sp>
        <p:nvSpPr>
          <p:cNvPr id="2" name="Segnaposto numero diapositiva 1">
            <a:extLst>
              <a:ext uri="{FF2B5EF4-FFF2-40B4-BE49-F238E27FC236}">
                <a16:creationId xmlns:a16="http://schemas.microsoft.com/office/drawing/2014/main" id="{80FFDB97-F2EF-4392-9BC0-2AD9A608BD6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5C3E54F-2507-47EA-A33B-1461F613C14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55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DBA6B2E5-0ABC-48AF-AA6F-47DD64A88132}"/>
              </a:ext>
            </a:extLst>
          </p:cNvPr>
          <p:cNvSpPr>
            <a:spLocks noGrp="1"/>
          </p:cNvSpPr>
          <p:nvPr>
            <p:ph type="ctrTitle"/>
          </p:nvPr>
        </p:nvSpPr>
        <p:spPr>
          <a:xfrm>
            <a:off x="1524000" y="1943100"/>
            <a:ext cx="9144000" cy="1838325"/>
          </a:xfrm>
        </p:spPr>
        <p:txBody>
          <a:bodyPr/>
          <a:lstStyle/>
          <a:p>
            <a:br>
              <a:rPr lang="en-US" sz="4400" b="1" dirty="0">
                <a:solidFill>
                  <a:schemeClr val="bg1"/>
                </a:solidFill>
              </a:rPr>
            </a:br>
            <a:br>
              <a:rPr lang="en-US" sz="4400" b="1" dirty="0">
                <a:solidFill>
                  <a:schemeClr val="bg1"/>
                </a:solidFill>
              </a:rPr>
            </a:br>
            <a:r>
              <a:rPr lang="en-US" sz="4400" b="1" dirty="0">
                <a:solidFill>
                  <a:schemeClr val="bg1"/>
                </a:solidFill>
              </a:rPr>
              <a:t>Part II</a:t>
            </a:r>
            <a:br>
              <a:rPr lang="en-US" sz="4400" b="1" dirty="0">
                <a:solidFill>
                  <a:schemeClr val="bg1"/>
                </a:solidFill>
              </a:rPr>
            </a:br>
            <a:r>
              <a:rPr lang="en-US" sz="4400" b="1" dirty="0">
                <a:solidFill>
                  <a:schemeClr val="bg1"/>
                </a:solidFill>
              </a:rPr>
              <a:t>Transfer pricing and the future of EU law</a:t>
            </a:r>
            <a:br>
              <a:rPr lang="en-US" sz="4400" b="1" dirty="0">
                <a:solidFill>
                  <a:schemeClr val="bg1"/>
                </a:solidFill>
              </a:rPr>
            </a:br>
            <a:endParaRPr lang="it-IT" sz="4400" b="1" dirty="0">
              <a:solidFill>
                <a:schemeClr val="bg1"/>
              </a:solidFill>
            </a:endParaRPr>
          </a:p>
        </p:txBody>
      </p:sp>
      <p:sp>
        <p:nvSpPr>
          <p:cNvPr id="6" name="Sottotitolo 2">
            <a:extLst>
              <a:ext uri="{FF2B5EF4-FFF2-40B4-BE49-F238E27FC236}">
                <a16:creationId xmlns:a16="http://schemas.microsoft.com/office/drawing/2014/main" id="{516BBBB9-2E21-48CF-9317-EF17F536F77D}"/>
              </a:ext>
            </a:extLst>
          </p:cNvPr>
          <p:cNvSpPr>
            <a:spLocks noGrp="1"/>
          </p:cNvSpPr>
          <p:nvPr>
            <p:ph type="subTitle" idx="1"/>
          </p:nvPr>
        </p:nvSpPr>
        <p:spPr>
          <a:xfrm>
            <a:off x="1452562" y="4429919"/>
            <a:ext cx="9144000" cy="1655762"/>
          </a:xfrm>
        </p:spPr>
        <p:txBody>
          <a:bodyPr/>
          <a:lstStyle/>
          <a:p>
            <a:r>
              <a:rPr lang="en-US" sz="4000" b="1" dirty="0">
                <a:solidFill>
                  <a:schemeClr val="bg1"/>
                </a:solidFill>
              </a:rPr>
              <a:t>A- The draft transfer pricing directive</a:t>
            </a:r>
          </a:p>
          <a:p>
            <a:r>
              <a:rPr lang="en-US" sz="4000" b="1" dirty="0">
                <a:solidFill>
                  <a:schemeClr val="bg1"/>
                </a:solidFill>
              </a:rPr>
              <a:t>B- the draft BEFIT directive</a:t>
            </a:r>
            <a:endParaRPr lang="fi-FI" sz="4000" dirty="0">
              <a:solidFill>
                <a:schemeClr val="bg1"/>
              </a:solidFill>
            </a:endParaRPr>
          </a:p>
        </p:txBody>
      </p:sp>
      <p:sp>
        <p:nvSpPr>
          <p:cNvPr id="2" name="Segnaposto numero diapositiva 1">
            <a:extLst>
              <a:ext uri="{FF2B5EF4-FFF2-40B4-BE49-F238E27FC236}">
                <a16:creationId xmlns:a16="http://schemas.microsoft.com/office/drawing/2014/main" id="{80FFDB97-F2EF-4392-9BC0-2AD9A608BD6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5C3E54F-2507-47EA-A33B-1461F613C14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390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DBA6B2E5-0ABC-48AF-AA6F-47DD64A88132}"/>
              </a:ext>
            </a:extLst>
          </p:cNvPr>
          <p:cNvSpPr>
            <a:spLocks noGrp="1"/>
          </p:cNvSpPr>
          <p:nvPr>
            <p:ph type="ctrTitle"/>
          </p:nvPr>
        </p:nvSpPr>
        <p:spPr/>
        <p:txBody>
          <a:bodyPr/>
          <a:lstStyle/>
          <a:p>
            <a:r>
              <a:rPr lang="en-US" sz="4400" b="1" dirty="0">
                <a:solidFill>
                  <a:schemeClr val="bg1"/>
                </a:solidFill>
              </a:rPr>
              <a:t>II- A</a:t>
            </a:r>
            <a:br>
              <a:rPr lang="en-US" sz="4400" b="1" dirty="0">
                <a:solidFill>
                  <a:schemeClr val="bg1"/>
                </a:solidFill>
              </a:rPr>
            </a:br>
            <a:r>
              <a:rPr lang="en-US" sz="4400" b="1" dirty="0">
                <a:solidFill>
                  <a:schemeClr val="bg1"/>
                </a:solidFill>
              </a:rPr>
              <a:t>The draft Transfer Pricing Directive</a:t>
            </a:r>
            <a:endParaRPr lang="it-IT" sz="4400" b="1" dirty="0">
              <a:solidFill>
                <a:schemeClr val="bg1"/>
              </a:solidFill>
            </a:endParaRPr>
          </a:p>
        </p:txBody>
      </p:sp>
      <p:sp>
        <p:nvSpPr>
          <p:cNvPr id="6" name="Sottotitolo 2">
            <a:extLst>
              <a:ext uri="{FF2B5EF4-FFF2-40B4-BE49-F238E27FC236}">
                <a16:creationId xmlns:a16="http://schemas.microsoft.com/office/drawing/2014/main" id="{516BBBB9-2E21-48CF-9317-EF17F536F77D}"/>
              </a:ext>
            </a:extLst>
          </p:cNvPr>
          <p:cNvSpPr>
            <a:spLocks noGrp="1"/>
          </p:cNvSpPr>
          <p:nvPr>
            <p:ph type="subTitle" idx="1"/>
          </p:nvPr>
        </p:nvSpPr>
        <p:spPr/>
        <p:txBody>
          <a:bodyPr/>
          <a:lstStyle/>
          <a:p>
            <a:endParaRPr lang="fi-FI" sz="4000" dirty="0">
              <a:solidFill>
                <a:schemeClr val="bg1"/>
              </a:solidFill>
            </a:endParaRPr>
          </a:p>
          <a:p>
            <a:r>
              <a:rPr lang="fi-FI" sz="4000" dirty="0">
                <a:solidFill>
                  <a:schemeClr val="bg1"/>
                </a:solidFill>
              </a:rPr>
              <a:t>Introduction by Xaver Ditz</a:t>
            </a:r>
            <a:endParaRPr lang="it-IT" dirty="0"/>
          </a:p>
        </p:txBody>
      </p:sp>
      <p:sp>
        <p:nvSpPr>
          <p:cNvPr id="2" name="Segnaposto numero diapositiva 1">
            <a:extLst>
              <a:ext uri="{FF2B5EF4-FFF2-40B4-BE49-F238E27FC236}">
                <a16:creationId xmlns:a16="http://schemas.microsoft.com/office/drawing/2014/main" id="{80FFDB97-F2EF-4392-9BC0-2AD9A608BD6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5C3E54F-2507-47EA-A33B-1461F613C14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072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ttotitolo 6">
            <a:extLst>
              <a:ext uri="{FF2B5EF4-FFF2-40B4-BE49-F238E27FC236}">
                <a16:creationId xmlns:a16="http://schemas.microsoft.com/office/drawing/2014/main" id="{983AA1F7-42F2-47D2-97B3-6B9A0E9F80FF}"/>
              </a:ext>
            </a:extLst>
          </p:cNvPr>
          <p:cNvSpPr>
            <a:spLocks noGrp="1"/>
          </p:cNvSpPr>
          <p:nvPr>
            <p:ph type="subTitle" idx="1"/>
          </p:nvPr>
        </p:nvSpPr>
        <p:spPr>
          <a:xfrm>
            <a:off x="621436" y="1418775"/>
            <a:ext cx="10294214" cy="5140171"/>
          </a:xfrm>
        </p:spPr>
        <p:txBody>
          <a:bodyPr/>
          <a:lstStyle/>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ea typeface="+mn-ea"/>
                <a:cs typeface="+mn-cs"/>
              </a:rPr>
              <a:t>With the TPD proposal as part of the BEFIT package, the EC aims at </a:t>
            </a:r>
            <a:r>
              <a:rPr kumimoji="0" lang="en-US" sz="2000" b="0" i="0" u="none" strike="noStrike" kern="1200" cap="none" spc="0" normalizeH="0" baseline="0" noProof="0" dirty="0" err="1">
                <a:ln>
                  <a:noFill/>
                </a:ln>
                <a:solidFill>
                  <a:schemeClr val="bg1"/>
                </a:solidFill>
                <a:effectLst/>
                <a:uLnTx/>
                <a:uFillTx/>
                <a:ea typeface="+mn-ea"/>
                <a:cs typeface="+mn-cs"/>
              </a:rPr>
              <a:t>harmonising</a:t>
            </a:r>
            <a:r>
              <a:rPr kumimoji="0" lang="en-US" sz="2000" b="0" i="0" u="none" strike="noStrike" kern="1200" cap="none" spc="0" normalizeH="0" baseline="0" noProof="0" dirty="0">
                <a:ln>
                  <a:noFill/>
                </a:ln>
                <a:solidFill>
                  <a:schemeClr val="bg1"/>
                </a:solidFill>
                <a:effectLst/>
                <a:uLnTx/>
                <a:uFillTx/>
                <a:ea typeface="+mn-ea"/>
                <a:cs typeface="+mn-cs"/>
              </a:rPr>
              <a:t> the </a:t>
            </a:r>
            <a:r>
              <a:rPr kumimoji="0" lang="en-US" sz="2000" b="1" i="0" u="none" strike="noStrike" kern="1200" cap="none" spc="0" normalizeH="0" baseline="0" noProof="0" dirty="0">
                <a:ln>
                  <a:noFill/>
                </a:ln>
                <a:solidFill>
                  <a:schemeClr val="bg1"/>
                </a:solidFill>
                <a:effectLst/>
                <a:uLnTx/>
                <a:uFillTx/>
                <a:ea typeface="+mn-ea"/>
                <a:cs typeface="+mn-cs"/>
              </a:rPr>
              <a:t>arm’s length principle </a:t>
            </a:r>
            <a:r>
              <a:rPr kumimoji="0" lang="en-US" sz="2000" b="0" i="0" u="none" strike="noStrike" kern="1200" cap="none" spc="0" normalizeH="0" baseline="0" noProof="0" dirty="0">
                <a:ln>
                  <a:noFill/>
                </a:ln>
                <a:solidFill>
                  <a:schemeClr val="bg1"/>
                </a:solidFill>
                <a:effectLst/>
                <a:uLnTx/>
                <a:uFillTx/>
                <a:ea typeface="+mn-ea"/>
                <a:cs typeface="+mn-cs"/>
              </a:rPr>
              <a:t>under </a:t>
            </a:r>
            <a:r>
              <a:rPr kumimoji="0" lang="en-US" sz="2000" b="1" i="0" u="none" strike="noStrike" kern="1200" cap="none" spc="0" normalizeH="0" baseline="0" noProof="0" dirty="0">
                <a:ln>
                  <a:noFill/>
                </a:ln>
                <a:solidFill>
                  <a:schemeClr val="bg1"/>
                </a:solidFill>
                <a:effectLst/>
                <a:uLnTx/>
                <a:uFillTx/>
                <a:ea typeface="+mn-ea"/>
                <a:cs typeface="+mn-cs"/>
              </a:rPr>
              <a:t>inclusion of the OECD Guidelines</a:t>
            </a:r>
            <a:r>
              <a:rPr kumimoji="0" lang="en-US" sz="2000" b="0" i="0" u="none" strike="noStrike" kern="1200" cap="none" spc="0" normalizeH="0" baseline="0" noProof="0" dirty="0">
                <a:ln>
                  <a:noFill/>
                </a:ln>
                <a:solidFill>
                  <a:schemeClr val="bg1"/>
                </a:solidFill>
                <a:effectLst/>
                <a:uLnTx/>
                <a:uFillTx/>
                <a:ea typeface="+mn-ea"/>
                <a:cs typeface="+mn-cs"/>
              </a:rPr>
              <a:t>. </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ea typeface="+mn-ea"/>
                <a:cs typeface="+mn-cs"/>
              </a:rPr>
              <a:t>The EC examined </a:t>
            </a:r>
            <a:r>
              <a:rPr kumimoji="0" lang="en-US" sz="2000" b="1" i="0" u="none" strike="noStrike" kern="1200" cap="none" spc="0" normalizeH="0" baseline="0" noProof="0" dirty="0">
                <a:ln>
                  <a:noFill/>
                </a:ln>
                <a:solidFill>
                  <a:schemeClr val="bg1"/>
                </a:solidFill>
                <a:effectLst/>
                <a:uLnTx/>
                <a:uFillTx/>
                <a:ea typeface="+mn-ea"/>
                <a:cs typeface="+mn-cs"/>
              </a:rPr>
              <a:t>two options </a:t>
            </a:r>
            <a:r>
              <a:rPr kumimoji="0" lang="en-US" sz="2000" b="0" i="0" u="none" strike="noStrike" kern="1200" cap="none" spc="0" normalizeH="0" baseline="0" noProof="0" dirty="0">
                <a:ln>
                  <a:noFill/>
                </a:ln>
                <a:solidFill>
                  <a:schemeClr val="bg1"/>
                </a:solidFill>
                <a:effectLst/>
                <a:uLnTx/>
                <a:uFillTx/>
                <a:ea typeface="+mn-ea"/>
                <a:cs typeface="+mn-cs"/>
              </a:rPr>
              <a:t>which both rely on </a:t>
            </a:r>
            <a:r>
              <a:rPr kumimoji="0" lang="en-US" sz="2000" b="1" i="0" u="none" strike="noStrike" kern="1200" cap="none" spc="0" normalizeH="0" baseline="0" noProof="0" dirty="0">
                <a:ln>
                  <a:noFill/>
                </a:ln>
                <a:solidFill>
                  <a:schemeClr val="bg1"/>
                </a:solidFill>
                <a:effectLst/>
                <a:uLnTx/>
                <a:uFillTx/>
                <a:ea typeface="+mn-ea"/>
                <a:cs typeface="+mn-cs"/>
              </a:rPr>
              <a:t>incorporating</a:t>
            </a:r>
            <a:r>
              <a:rPr kumimoji="0" lang="en-US" sz="2000" b="0" i="0" u="none" strike="noStrike" kern="1200" cap="none" spc="0" normalizeH="0" baseline="0" noProof="0" dirty="0">
                <a:ln>
                  <a:noFill/>
                </a:ln>
                <a:solidFill>
                  <a:schemeClr val="bg1"/>
                </a:solidFill>
                <a:effectLst/>
                <a:uLnTx/>
                <a:uFillTx/>
                <a:ea typeface="+mn-ea"/>
                <a:cs typeface="+mn-cs"/>
              </a:rPr>
              <a:t> the arm’s length principle in </a:t>
            </a:r>
            <a:r>
              <a:rPr kumimoji="0" lang="en-US" sz="2000" b="1" i="0" u="none" strike="noStrike" kern="1200" cap="none" spc="0" normalizeH="0" baseline="0" noProof="0" dirty="0">
                <a:ln>
                  <a:noFill/>
                </a:ln>
                <a:solidFill>
                  <a:schemeClr val="bg1"/>
                </a:solidFill>
                <a:effectLst/>
                <a:uLnTx/>
                <a:uFillTx/>
                <a:ea typeface="+mn-ea"/>
                <a:cs typeface="+mn-cs"/>
              </a:rPr>
              <a:t>EU law </a:t>
            </a:r>
            <a:r>
              <a:rPr kumimoji="0" lang="en-US" sz="2000" b="0" i="0" u="none" strike="noStrike" kern="1200" cap="none" spc="0" normalizeH="0" baseline="0" noProof="0" dirty="0">
                <a:ln>
                  <a:noFill/>
                </a:ln>
                <a:solidFill>
                  <a:schemeClr val="bg1"/>
                </a:solidFill>
                <a:effectLst/>
                <a:uLnTx/>
                <a:uFillTx/>
                <a:ea typeface="+mn-ea"/>
                <a:cs typeface="+mn-cs"/>
              </a:rPr>
              <a:t>and clarifying the role of the OECD TP Guidelines.</a:t>
            </a:r>
          </a:p>
          <a:p>
            <a:pPr marL="720725" marR="0" lvl="0" indent="-3667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bg1"/>
                </a:solidFill>
                <a:effectLst/>
                <a:uLnTx/>
                <a:uFillTx/>
                <a:ea typeface="+mn-ea"/>
                <a:cs typeface="+mn-cs"/>
              </a:rPr>
              <a:t>Option 1 </a:t>
            </a:r>
            <a:r>
              <a:rPr kumimoji="0" lang="en-US" sz="1800" b="0" i="0" u="none" strike="noStrike" kern="1200" cap="none" spc="0" normalizeH="0" baseline="0" noProof="0" dirty="0">
                <a:ln>
                  <a:noFill/>
                </a:ln>
                <a:solidFill>
                  <a:schemeClr val="bg1"/>
                </a:solidFill>
                <a:effectLst/>
                <a:uLnTx/>
                <a:uFillTx/>
                <a:ea typeface="+mn-ea"/>
                <a:cs typeface="+mn-cs"/>
              </a:rPr>
              <a:t>is about turning the OECD TP Guidelines into a binding tool within the EU. However, the </a:t>
            </a:r>
            <a:r>
              <a:rPr kumimoji="0" lang="en-US" sz="1800" b="1" i="0" u="none" strike="noStrike" kern="1200" cap="none" spc="0" normalizeH="0" baseline="0" noProof="0" dirty="0">
                <a:ln>
                  <a:noFill/>
                </a:ln>
                <a:solidFill>
                  <a:schemeClr val="bg1"/>
                </a:solidFill>
                <a:effectLst/>
                <a:uLnTx/>
                <a:uFillTx/>
                <a:ea typeface="+mn-ea"/>
                <a:cs typeface="+mn-cs"/>
              </a:rPr>
              <a:t>reference</a:t>
            </a:r>
            <a:r>
              <a:rPr kumimoji="0" lang="en-US" sz="1800" b="0" i="0" u="none" strike="noStrike" kern="1200" cap="none" spc="0" normalizeH="0" baseline="0" noProof="0" dirty="0">
                <a:ln>
                  <a:noFill/>
                </a:ln>
                <a:solidFill>
                  <a:schemeClr val="bg1"/>
                </a:solidFill>
                <a:effectLst/>
                <a:uLnTx/>
                <a:uFillTx/>
                <a:ea typeface="+mn-ea"/>
                <a:cs typeface="+mn-cs"/>
              </a:rPr>
              <a:t> to the Guidelines version incorporated in EU law would be </a:t>
            </a:r>
            <a:r>
              <a:rPr kumimoji="0" lang="en-US" sz="1800" b="1" i="0" u="none" strike="noStrike" kern="1200" cap="none" spc="0" normalizeH="0" baseline="0" noProof="0" dirty="0">
                <a:ln>
                  <a:noFill/>
                </a:ln>
                <a:solidFill>
                  <a:schemeClr val="bg1"/>
                </a:solidFill>
                <a:effectLst/>
                <a:uLnTx/>
                <a:uFillTx/>
                <a:ea typeface="+mn-ea"/>
                <a:cs typeface="+mn-cs"/>
              </a:rPr>
              <a:t>static</a:t>
            </a:r>
            <a:r>
              <a:rPr kumimoji="0" lang="en-US" sz="1800" b="0" i="0" u="none" strike="noStrike" kern="1200" cap="none" spc="0" normalizeH="0" baseline="0" noProof="0" dirty="0">
                <a:ln>
                  <a:noFill/>
                </a:ln>
                <a:solidFill>
                  <a:schemeClr val="bg1"/>
                </a:solidFill>
                <a:effectLst/>
                <a:uLnTx/>
                <a:uFillTx/>
                <a:ea typeface="+mn-ea"/>
                <a:cs typeface="+mn-cs"/>
              </a:rPr>
              <a:t> without respecting later developments on OECD level.</a:t>
            </a:r>
          </a:p>
          <a:p>
            <a:pPr marL="720725" marR="0" lvl="0" indent="-3667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bg1"/>
                </a:solidFill>
                <a:effectLst/>
                <a:uLnTx/>
                <a:uFillTx/>
                <a:ea typeface="+mn-ea"/>
                <a:cs typeface="+mn-cs"/>
              </a:rPr>
              <a:t>Option 2 </a:t>
            </a:r>
            <a:r>
              <a:rPr kumimoji="0" lang="en-US" sz="1800" b="0" i="0" u="none" strike="noStrike" kern="1200" cap="none" spc="0" normalizeH="0" baseline="0" noProof="0" dirty="0">
                <a:ln>
                  <a:noFill/>
                </a:ln>
                <a:solidFill>
                  <a:schemeClr val="bg1"/>
                </a:solidFill>
                <a:effectLst/>
                <a:uLnTx/>
                <a:uFillTx/>
                <a:ea typeface="+mn-ea"/>
                <a:cs typeface="+mn-cs"/>
              </a:rPr>
              <a:t>would complement the incorporation of the OECD TP Guidelines with a mechanism for </a:t>
            </a:r>
            <a:r>
              <a:rPr kumimoji="0" lang="en-US" sz="1800" b="1" i="0" u="none" strike="noStrike" kern="1200" cap="none" spc="0" normalizeH="0" baseline="0" noProof="0" dirty="0">
                <a:ln>
                  <a:noFill/>
                </a:ln>
                <a:solidFill>
                  <a:schemeClr val="bg1"/>
                </a:solidFill>
                <a:effectLst/>
                <a:uLnTx/>
                <a:uFillTx/>
                <a:ea typeface="+mn-ea"/>
                <a:cs typeface="+mn-cs"/>
              </a:rPr>
              <a:t>coordinating their interpretation and application </a:t>
            </a:r>
            <a:r>
              <a:rPr kumimoji="0" lang="en-US" sz="1800" b="0" i="0" u="none" strike="noStrike" kern="1200" cap="none" spc="0" normalizeH="0" baseline="0" noProof="0" dirty="0">
                <a:ln>
                  <a:noFill/>
                </a:ln>
                <a:solidFill>
                  <a:schemeClr val="bg1"/>
                </a:solidFill>
                <a:effectLst/>
                <a:uLnTx/>
                <a:uFillTx/>
                <a:ea typeface="+mn-ea"/>
                <a:cs typeface="+mn-cs"/>
              </a:rPr>
              <a:t>at EU level as well as several provisions including specific </a:t>
            </a:r>
            <a:r>
              <a:rPr kumimoji="0" lang="en-US" sz="1800" b="1" i="0" u="none" strike="noStrike" kern="1200" cap="none" spc="0" normalizeH="0" baseline="0" noProof="0" dirty="0">
                <a:ln>
                  <a:noFill/>
                </a:ln>
                <a:solidFill>
                  <a:schemeClr val="bg1"/>
                </a:solidFill>
                <a:effectLst/>
                <a:uLnTx/>
                <a:uFillTx/>
                <a:ea typeface="+mn-ea"/>
                <a:cs typeface="+mn-cs"/>
              </a:rPr>
              <a:t>TP anti-abuse rules</a:t>
            </a:r>
            <a:r>
              <a:rPr kumimoji="0" lang="en-US" sz="1800" b="0" i="0" u="none" strike="noStrike" kern="1200" cap="none" spc="0" normalizeH="0" baseline="0" noProof="0" dirty="0">
                <a:ln>
                  <a:noFill/>
                </a:ln>
                <a:solidFill>
                  <a:schemeClr val="bg1"/>
                </a:solidFill>
                <a:effectLst/>
                <a:uLnTx/>
                <a:uFillTx/>
                <a:ea typeface="+mn-ea"/>
                <a:cs typeface="+mn-cs"/>
              </a:rPr>
              <a:t>. </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ea typeface="+mn-ea"/>
                <a:cs typeface="+mn-cs"/>
              </a:rPr>
              <a:t>It was concluded that </a:t>
            </a:r>
            <a:r>
              <a:rPr kumimoji="0" lang="en-US" sz="2000" b="1" i="0" u="none" strike="noStrike" kern="1200" cap="none" spc="0" normalizeH="0" baseline="0" noProof="0" dirty="0">
                <a:ln>
                  <a:noFill/>
                </a:ln>
                <a:solidFill>
                  <a:schemeClr val="bg1"/>
                </a:solidFill>
                <a:effectLst/>
                <a:uLnTx/>
                <a:uFillTx/>
                <a:ea typeface="+mn-ea"/>
                <a:cs typeface="+mn-cs"/>
              </a:rPr>
              <a:t>option 2 was the preferred </a:t>
            </a:r>
            <a:r>
              <a:rPr kumimoji="0" lang="en-US" sz="2000" b="0" i="0" u="none" strike="noStrike" kern="1200" cap="none" spc="0" normalizeH="0" baseline="0" noProof="0" dirty="0">
                <a:ln>
                  <a:noFill/>
                </a:ln>
                <a:solidFill>
                  <a:schemeClr val="bg1"/>
                </a:solidFill>
                <a:effectLst/>
                <a:uLnTx/>
                <a:uFillTx/>
                <a:ea typeface="+mn-ea"/>
                <a:cs typeface="+mn-cs"/>
              </a:rPr>
              <a:t>option with, however, minor </a:t>
            </a:r>
            <a:r>
              <a:rPr kumimoji="0" lang="en-US" sz="2000" b="1" i="0" u="none" strike="noStrike" kern="1200" cap="none" spc="0" normalizeH="0" baseline="0" noProof="0" dirty="0">
                <a:ln>
                  <a:noFill/>
                </a:ln>
                <a:solidFill>
                  <a:schemeClr val="bg1"/>
                </a:solidFill>
                <a:effectLst/>
                <a:uLnTx/>
                <a:uFillTx/>
                <a:ea typeface="+mn-ea"/>
                <a:cs typeface="+mn-cs"/>
              </a:rPr>
              <a:t>amendments</a:t>
            </a:r>
            <a:r>
              <a:rPr kumimoji="0" lang="en-US" sz="2000" b="0" i="0" u="none" strike="noStrike" kern="1200" cap="none" spc="0" normalizeH="0" baseline="0" noProof="0" dirty="0">
                <a:ln>
                  <a:noFill/>
                </a:ln>
                <a:solidFill>
                  <a:schemeClr val="bg1"/>
                </a:solidFill>
                <a:effectLst/>
                <a:uLnTx/>
                <a:uFillTx/>
                <a:ea typeface="+mn-ea"/>
                <a:cs typeface="+mn-cs"/>
              </a:rPr>
              <a:t>:</a:t>
            </a:r>
          </a:p>
          <a:p>
            <a:pPr marL="720725" marR="0" lvl="0" indent="-3667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bg1"/>
                </a:solidFill>
                <a:effectLst/>
                <a:uLnTx/>
                <a:uFillTx/>
                <a:ea typeface="+mn-ea"/>
                <a:cs typeface="+mn-cs"/>
              </a:rPr>
              <a:t>No TP anti-abuse rule</a:t>
            </a:r>
            <a:r>
              <a:rPr kumimoji="0" lang="en-US" sz="1800" b="0" i="0" u="none" strike="noStrike" kern="1200" cap="none" spc="0" normalizeH="0" baseline="0" noProof="0" dirty="0">
                <a:ln>
                  <a:noFill/>
                </a:ln>
                <a:solidFill>
                  <a:schemeClr val="bg1"/>
                </a:solidFill>
                <a:effectLst/>
                <a:uLnTx/>
                <a:uFillTx/>
                <a:ea typeface="+mn-ea"/>
                <a:cs typeface="+mn-cs"/>
              </a:rPr>
              <a:t>. However, the meaning of the rule and what it was intended to achieve was unclear anyway. </a:t>
            </a:r>
          </a:p>
          <a:p>
            <a:pPr marL="720725" marR="0" lvl="0" indent="-3667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bg1"/>
                </a:solidFill>
                <a:effectLst/>
                <a:uLnTx/>
                <a:uFillTx/>
                <a:ea typeface="+mn-ea"/>
                <a:cs typeface="+mn-cs"/>
              </a:rPr>
              <a:t>Binding rules </a:t>
            </a:r>
            <a:r>
              <a:rPr kumimoji="0" lang="en-US" sz="1800" i="0" u="none" strike="noStrike" kern="1200" cap="none" spc="0" normalizeH="0" baseline="0" noProof="0" dirty="0">
                <a:ln>
                  <a:noFill/>
                </a:ln>
                <a:solidFill>
                  <a:schemeClr val="bg1"/>
                </a:solidFill>
                <a:effectLst/>
                <a:uLnTx/>
                <a:uFillTx/>
                <a:ea typeface="+mn-ea"/>
                <a:cs typeface="+mn-cs"/>
              </a:rPr>
              <a:t>regarding</a:t>
            </a:r>
            <a:r>
              <a:rPr kumimoji="0" lang="en-US" sz="1800" b="1" i="0" u="none" strike="noStrike" kern="1200" cap="none" spc="0" normalizeH="0" baseline="0" noProof="0" dirty="0">
                <a:ln>
                  <a:noFill/>
                </a:ln>
                <a:solidFill>
                  <a:schemeClr val="bg1"/>
                </a:solidFill>
                <a:effectLst/>
                <a:uLnTx/>
                <a:uFillTx/>
                <a:ea typeface="+mn-ea"/>
                <a:cs typeface="+mn-cs"/>
              </a:rPr>
              <a:t> certain transactions </a:t>
            </a:r>
            <a:r>
              <a:rPr kumimoji="0" lang="en-US" sz="1800" b="0" i="0" u="none" strike="noStrike" kern="1200" cap="none" spc="0" normalizeH="0" baseline="0" noProof="0" dirty="0">
                <a:ln>
                  <a:noFill/>
                </a:ln>
                <a:solidFill>
                  <a:schemeClr val="bg1"/>
                </a:solidFill>
                <a:effectLst/>
                <a:uLnTx/>
                <a:uFillTx/>
                <a:ea typeface="+mn-ea"/>
                <a:cs typeface="+mn-cs"/>
              </a:rPr>
              <a:t>(e.g. intangibles, services, cost allocation) including </a:t>
            </a:r>
            <a:r>
              <a:rPr kumimoji="0" lang="en-US" sz="1800" b="1" i="0" u="none" strike="noStrike" kern="1200" cap="none" spc="0" normalizeH="0" baseline="0" noProof="0" dirty="0">
                <a:ln>
                  <a:noFill/>
                </a:ln>
                <a:solidFill>
                  <a:schemeClr val="bg1"/>
                </a:solidFill>
                <a:effectLst/>
                <a:uLnTx/>
                <a:uFillTx/>
                <a:ea typeface="+mn-ea"/>
                <a:cs typeface="+mn-cs"/>
              </a:rPr>
              <a:t>Safe </a:t>
            </a:r>
            <a:r>
              <a:rPr kumimoji="0" lang="en-US" sz="1800" b="1" i="0" u="none" strike="noStrike" kern="1200" cap="none" spc="0" normalizeH="0" baseline="0" noProof="0" dirty="0" err="1">
                <a:ln>
                  <a:noFill/>
                </a:ln>
                <a:solidFill>
                  <a:schemeClr val="bg1"/>
                </a:solidFill>
                <a:effectLst/>
                <a:uLnTx/>
                <a:uFillTx/>
                <a:ea typeface="+mn-ea"/>
                <a:cs typeface="+mn-cs"/>
              </a:rPr>
              <a:t>Harbours</a:t>
            </a:r>
            <a:r>
              <a:rPr kumimoji="0" lang="en-US" sz="1800" b="0" i="0" u="none" strike="noStrike" kern="1200" cap="none" spc="0" normalizeH="0" baseline="0" noProof="0" dirty="0">
                <a:ln>
                  <a:noFill/>
                </a:ln>
                <a:solidFill>
                  <a:schemeClr val="bg1"/>
                </a:solidFill>
                <a:effectLst/>
                <a:uLnTx/>
                <a:uFillTx/>
                <a:ea typeface="+mn-ea"/>
                <a:cs typeface="+mn-cs"/>
              </a:rPr>
              <a:t>. These are to be issued in the form of Council </a:t>
            </a:r>
            <a:r>
              <a:rPr kumimoji="0" lang="en-US" sz="1800" b="1" i="0" u="none" strike="noStrike" kern="1200" cap="none" spc="0" normalizeH="0" baseline="0" noProof="0" dirty="0">
                <a:ln>
                  <a:noFill/>
                </a:ln>
                <a:solidFill>
                  <a:schemeClr val="bg1"/>
                </a:solidFill>
                <a:effectLst/>
                <a:uLnTx/>
                <a:uFillTx/>
                <a:ea typeface="+mn-ea"/>
                <a:cs typeface="+mn-cs"/>
              </a:rPr>
              <a:t>implementing acts</a:t>
            </a:r>
            <a:r>
              <a:rPr kumimoji="0" lang="en-US" sz="1800" b="0" i="0" u="none" strike="noStrike" kern="1200" cap="none" spc="0" normalizeH="0" baseline="0" noProof="0" dirty="0">
                <a:ln>
                  <a:noFill/>
                </a:ln>
                <a:solidFill>
                  <a:schemeClr val="bg1"/>
                </a:solidFill>
                <a:effectLst/>
                <a:uLnTx/>
                <a:uFillTx/>
                <a:ea typeface="+mn-ea"/>
                <a:cs typeface="+mn-cs"/>
              </a:rPr>
              <a:t> following a proposal by the Commission (cf. Art. 14 (2) and (3) TPD).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bg1"/>
              </a:solidFill>
              <a:effectLst/>
              <a:uLnTx/>
              <a:uFillTx/>
              <a:ea typeface="+mn-ea"/>
              <a:cs typeface="+mn-cs"/>
            </a:endParaRPr>
          </a:p>
          <a:p>
            <a:endParaRPr lang="it-IT" sz="2000" dirty="0"/>
          </a:p>
        </p:txBody>
      </p:sp>
      <p:sp>
        <p:nvSpPr>
          <p:cNvPr id="2" name="Segnaposto numero diapositiva 1">
            <a:extLst>
              <a:ext uri="{FF2B5EF4-FFF2-40B4-BE49-F238E27FC236}">
                <a16:creationId xmlns:a16="http://schemas.microsoft.com/office/drawing/2014/main" id="{56640B82-348E-4862-B3E5-B32120531B31}"/>
              </a:ext>
            </a:extLst>
          </p:cNvPr>
          <p:cNvSpPr>
            <a:spLocks noGrp="1"/>
          </p:cNvSpPr>
          <p:nvPr>
            <p:ph type="sldNum" sz="quarter" idx="4"/>
          </p:nvPr>
        </p:nvSpPr>
        <p:spPr/>
        <p:txBody>
          <a:bodyPr/>
          <a:lstStyle/>
          <a:p>
            <a:fld id="{05C3E54F-2507-47EA-A33B-1461F613C144}" type="slidenum">
              <a:rPr lang="en-US" smtClean="0"/>
              <a:pPr/>
              <a:t>15</a:t>
            </a:fld>
            <a:endParaRPr lang="en-US" dirty="0"/>
          </a:p>
        </p:txBody>
      </p:sp>
      <p:sp>
        <p:nvSpPr>
          <p:cNvPr id="9" name="CasellaDiTesto 8">
            <a:extLst>
              <a:ext uri="{FF2B5EF4-FFF2-40B4-BE49-F238E27FC236}">
                <a16:creationId xmlns:a16="http://schemas.microsoft.com/office/drawing/2014/main" id="{26F845BE-6F1F-4A8A-8E22-734982D77EA9}"/>
              </a:ext>
            </a:extLst>
          </p:cNvPr>
          <p:cNvSpPr txBox="1"/>
          <p:nvPr/>
        </p:nvSpPr>
        <p:spPr>
          <a:xfrm>
            <a:off x="934373" y="290287"/>
            <a:ext cx="6611645" cy="707886"/>
          </a:xfrm>
          <a:prstGeom prst="rect">
            <a:avLst/>
          </a:prstGeom>
          <a:noFill/>
        </p:spPr>
        <p:txBody>
          <a:bodyPr wrap="square">
            <a:spAutoFit/>
          </a:bodyPr>
          <a:lstStyle/>
          <a:p>
            <a:r>
              <a:rPr lang="en-GB" sz="4000" dirty="0">
                <a:latin typeface="+mj-lt"/>
              </a:rPr>
              <a:t>General Remarks</a:t>
            </a:r>
            <a:endParaRPr lang="it-IT" sz="4000" dirty="0">
              <a:latin typeface="+mj-lt"/>
            </a:endParaRPr>
          </a:p>
        </p:txBody>
      </p:sp>
    </p:spTree>
    <p:extLst>
      <p:ext uri="{BB962C8B-B14F-4D97-AF65-F5344CB8AC3E}">
        <p14:creationId xmlns:p14="http://schemas.microsoft.com/office/powerpoint/2010/main" val="2383426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ttotitolo 6">
            <a:extLst>
              <a:ext uri="{FF2B5EF4-FFF2-40B4-BE49-F238E27FC236}">
                <a16:creationId xmlns:a16="http://schemas.microsoft.com/office/drawing/2014/main" id="{983AA1F7-42F2-47D2-97B3-6B9A0E9F80FF}"/>
              </a:ext>
            </a:extLst>
          </p:cNvPr>
          <p:cNvSpPr>
            <a:spLocks noGrp="1"/>
          </p:cNvSpPr>
          <p:nvPr>
            <p:ph type="subTitle" idx="1"/>
          </p:nvPr>
        </p:nvSpPr>
        <p:spPr>
          <a:xfrm>
            <a:off x="621436" y="1418775"/>
            <a:ext cx="10271354" cy="5140171"/>
          </a:xfrm>
        </p:spPr>
        <p:txBody>
          <a:bodyPr/>
          <a:lstStyle/>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bg1"/>
                </a:solidFill>
                <a:effectLst/>
                <a:uLnTx/>
                <a:uFillTx/>
                <a:ea typeface="+mn-ea"/>
                <a:cs typeface="+mn-cs"/>
              </a:rPr>
              <a:t>Art. 5 TPD provides for a </a:t>
            </a:r>
            <a:r>
              <a:rPr kumimoji="0" lang="en-US" sz="2200" b="1" i="0" u="none" strike="noStrike" kern="1200" cap="none" spc="0" normalizeH="0" baseline="0" noProof="0" dirty="0">
                <a:ln>
                  <a:noFill/>
                </a:ln>
                <a:solidFill>
                  <a:schemeClr val="bg1"/>
                </a:solidFill>
                <a:effectLst/>
                <a:uLnTx/>
                <a:uFillTx/>
                <a:ea typeface="+mn-ea"/>
                <a:cs typeface="+mn-cs"/>
              </a:rPr>
              <a:t>much narrower interpretation </a:t>
            </a:r>
            <a:r>
              <a:rPr kumimoji="0" lang="en-US" sz="2200" b="0" i="0" u="none" strike="noStrike" kern="1200" cap="none" spc="0" normalizeH="0" baseline="0" noProof="0" dirty="0">
                <a:ln>
                  <a:noFill/>
                </a:ln>
                <a:solidFill>
                  <a:schemeClr val="bg1"/>
                </a:solidFill>
                <a:effectLst/>
                <a:uLnTx/>
                <a:uFillTx/>
                <a:ea typeface="+mn-ea"/>
                <a:cs typeface="+mn-cs"/>
              </a:rPr>
              <a:t>of the OECD Guidelines as the </a:t>
            </a:r>
            <a:r>
              <a:rPr kumimoji="0" lang="en-US" sz="2200" b="1" i="0" u="none" strike="noStrike" kern="1200" cap="none" spc="0" normalizeH="0" baseline="0" noProof="0" dirty="0">
                <a:ln>
                  <a:noFill/>
                </a:ln>
                <a:solidFill>
                  <a:schemeClr val="bg1"/>
                </a:solidFill>
                <a:effectLst/>
                <a:uLnTx/>
                <a:uFillTx/>
                <a:ea typeface="+mn-ea"/>
                <a:cs typeface="+mn-cs"/>
              </a:rPr>
              <a:t>holding of 25% of the voting rights, capital or profit shares </a:t>
            </a:r>
            <a:r>
              <a:rPr kumimoji="0" lang="en-US" sz="2200" b="0" i="0" u="none" strike="noStrike" kern="1200" cap="none" spc="0" normalizeH="0" baseline="0" noProof="0" dirty="0">
                <a:ln>
                  <a:noFill/>
                </a:ln>
                <a:solidFill>
                  <a:schemeClr val="bg1"/>
                </a:solidFill>
                <a:effectLst/>
                <a:uLnTx/>
                <a:uFillTx/>
                <a:ea typeface="+mn-ea"/>
                <a:cs typeface="+mn-cs"/>
              </a:rPr>
              <a:t>qualifies as a connection to associated enterprises and related parties (cf. Art. 2 (4) ATAD). </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bg1"/>
                </a:solidFill>
                <a:effectLst/>
                <a:uLnTx/>
                <a:uFillTx/>
                <a:ea typeface="+mn-ea"/>
                <a:cs typeface="+mn-cs"/>
              </a:rPr>
              <a:t>Being </a:t>
            </a:r>
            <a:r>
              <a:rPr kumimoji="0" lang="en-US" sz="2200" b="1" i="0" u="none" strike="noStrike" kern="1200" cap="none" spc="0" normalizeH="0" baseline="0" noProof="0" dirty="0">
                <a:ln>
                  <a:noFill/>
                </a:ln>
                <a:solidFill>
                  <a:schemeClr val="bg1"/>
                </a:solidFill>
                <a:effectLst/>
                <a:uLnTx/>
                <a:uFillTx/>
                <a:ea typeface="+mn-ea"/>
                <a:cs typeface="+mn-cs"/>
              </a:rPr>
              <a:t>stricter</a:t>
            </a:r>
            <a:r>
              <a:rPr kumimoji="0" lang="en-US" sz="2200" b="0" i="0" u="none" strike="noStrike" kern="1200" cap="none" spc="0" normalizeH="0" baseline="0" noProof="0" dirty="0">
                <a:ln>
                  <a:noFill/>
                </a:ln>
                <a:solidFill>
                  <a:schemeClr val="bg1"/>
                </a:solidFill>
                <a:effectLst/>
                <a:uLnTx/>
                <a:uFillTx/>
                <a:ea typeface="+mn-ea"/>
                <a:cs typeface="+mn-cs"/>
              </a:rPr>
              <a:t> than the rules in several Member States and other EU directives (e.g. the Pillar 2 Directive), Art. 5 TPD is expected to result in a </a:t>
            </a:r>
            <a:r>
              <a:rPr kumimoji="0" lang="en-US" sz="2200" b="1" i="0" u="none" strike="noStrike" kern="1200" cap="none" spc="0" normalizeH="0" baseline="0" noProof="0" dirty="0">
                <a:ln>
                  <a:noFill/>
                </a:ln>
                <a:solidFill>
                  <a:schemeClr val="bg1"/>
                </a:solidFill>
                <a:effectLst/>
                <a:uLnTx/>
                <a:uFillTx/>
                <a:ea typeface="+mn-ea"/>
                <a:cs typeface="+mn-cs"/>
              </a:rPr>
              <a:t>increase in the number of transactions </a:t>
            </a:r>
            <a:r>
              <a:rPr kumimoji="0" lang="en-US" sz="2200" b="0" i="0" u="none" strike="noStrike" kern="1200" cap="none" spc="0" normalizeH="0" baseline="0" noProof="0" dirty="0">
                <a:ln>
                  <a:noFill/>
                </a:ln>
                <a:solidFill>
                  <a:schemeClr val="bg1"/>
                </a:solidFill>
                <a:effectLst/>
                <a:uLnTx/>
                <a:uFillTx/>
                <a:ea typeface="+mn-ea"/>
                <a:cs typeface="+mn-cs"/>
              </a:rPr>
              <a:t>that need to be captured in local TP documentation.</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bg1"/>
                </a:solidFill>
                <a:effectLst/>
                <a:uLnTx/>
                <a:uFillTx/>
                <a:ea typeface="+mn-ea"/>
                <a:cs typeface="+mn-cs"/>
              </a:rPr>
              <a:t>PEs within the meaning of Art. 5 OECD MTC are associated enterprises (Art. 5 (7) TPD), </a:t>
            </a:r>
            <a:r>
              <a:rPr kumimoji="0" lang="en-US" sz="2200" b="1" i="0" u="none" strike="noStrike" kern="1200" cap="none" spc="0" normalizeH="0" baseline="0" noProof="0" dirty="0">
                <a:ln>
                  <a:noFill/>
                </a:ln>
                <a:solidFill>
                  <a:schemeClr val="bg1"/>
                </a:solidFill>
                <a:effectLst/>
                <a:uLnTx/>
                <a:uFillTx/>
                <a:ea typeface="+mn-ea"/>
                <a:cs typeface="+mn-cs"/>
              </a:rPr>
              <a:t>codifying the fiction of independent PEs in EU law </a:t>
            </a:r>
            <a:r>
              <a:rPr kumimoji="0" lang="en-US" sz="2200" b="0" i="0" u="none" strike="noStrike" kern="1200" cap="none" spc="0" normalizeH="0" baseline="0" noProof="0" dirty="0">
                <a:ln>
                  <a:noFill/>
                </a:ln>
                <a:solidFill>
                  <a:schemeClr val="bg1"/>
                </a:solidFill>
                <a:effectLst/>
                <a:uLnTx/>
                <a:uFillTx/>
                <a:ea typeface="+mn-ea"/>
                <a:cs typeface="+mn-cs"/>
              </a:rPr>
              <a:t>with respect to Art. 7 (2) OECD MTC 2010 (“</a:t>
            </a:r>
            <a:r>
              <a:rPr kumimoji="0" lang="en-US" sz="2200" b="1" i="0" u="none" strike="noStrike" kern="1200" cap="none" spc="0" normalizeH="0" baseline="0" noProof="0" dirty="0">
                <a:ln>
                  <a:noFill/>
                </a:ln>
                <a:solidFill>
                  <a:schemeClr val="bg1"/>
                </a:solidFill>
                <a:effectLst/>
                <a:uLnTx/>
                <a:uFillTx/>
                <a:ea typeface="+mn-ea"/>
                <a:cs typeface="+mn-cs"/>
              </a:rPr>
              <a:t>internal dealings</a:t>
            </a:r>
            <a:r>
              <a:rPr kumimoji="0" lang="en-US" sz="2200" b="0" i="0" u="none" strike="noStrike" kern="1200" cap="none" spc="0" normalizeH="0" baseline="0" noProof="0" dirty="0">
                <a:ln>
                  <a:noFill/>
                </a:ln>
                <a:solidFill>
                  <a:schemeClr val="bg1"/>
                </a:solidFill>
                <a:effectLst/>
                <a:uLnTx/>
                <a:uFillTx/>
                <a:ea typeface="+mn-ea"/>
                <a:cs typeface="+mn-cs"/>
              </a:rPr>
              <a:t>”). However, not all double tax agreements between EU member states are based on OECD MTC 2010.</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bg1"/>
                </a:solidFill>
                <a:effectLst/>
                <a:uLnTx/>
                <a:uFillTx/>
                <a:ea typeface="+mn-ea"/>
                <a:cs typeface="+mn-cs"/>
              </a:rPr>
              <a:t>PEs are fixed places of business with reference to </a:t>
            </a:r>
            <a:r>
              <a:rPr kumimoji="0" lang="en-US" sz="2200" b="1" i="0" u="none" strike="noStrike" kern="1200" cap="none" spc="0" normalizeH="0" baseline="0" noProof="0" dirty="0">
                <a:ln>
                  <a:noFill/>
                </a:ln>
                <a:solidFill>
                  <a:schemeClr val="bg1"/>
                </a:solidFill>
                <a:effectLst/>
                <a:uLnTx/>
                <a:uFillTx/>
                <a:ea typeface="+mn-ea"/>
                <a:cs typeface="+mn-cs"/>
              </a:rPr>
              <a:t>double tax agreements </a:t>
            </a:r>
            <a:r>
              <a:rPr kumimoji="0" lang="en-US" sz="2200" b="0" i="0" u="none" strike="noStrike" kern="1200" cap="none" spc="0" normalizeH="0" baseline="0" noProof="0" dirty="0">
                <a:ln>
                  <a:noFill/>
                </a:ln>
                <a:solidFill>
                  <a:schemeClr val="bg1"/>
                </a:solidFill>
                <a:effectLst/>
                <a:uLnTx/>
                <a:uFillTx/>
                <a:ea typeface="+mn-ea"/>
                <a:cs typeface="+mn-cs"/>
              </a:rPr>
              <a:t>or, in absence thereof, in national law (Art. 3 (4) TPD). </a:t>
            </a:r>
            <a:r>
              <a:rPr kumimoji="0" lang="en-US" sz="2200" b="1" i="0" u="none" strike="noStrike" kern="1200" cap="none" spc="0" normalizeH="0" baseline="0" noProof="0" dirty="0">
                <a:ln>
                  <a:noFill/>
                </a:ln>
                <a:solidFill>
                  <a:schemeClr val="bg1"/>
                </a:solidFill>
                <a:effectLst/>
                <a:uLnTx/>
                <a:uFillTx/>
                <a:ea typeface="+mn-ea"/>
                <a:cs typeface="+mn-cs"/>
              </a:rPr>
              <a:t>Agency PE</a:t>
            </a:r>
            <a:r>
              <a:rPr kumimoji="0" lang="en-US" sz="2200" i="0" u="none" strike="noStrike" kern="1200" cap="none" spc="0" normalizeH="0" baseline="0" noProof="0" dirty="0">
                <a:ln>
                  <a:noFill/>
                </a:ln>
                <a:solidFill>
                  <a:schemeClr val="bg1"/>
                </a:solidFill>
                <a:effectLst/>
                <a:uLnTx/>
                <a:uFillTx/>
                <a:ea typeface="+mn-ea"/>
                <a:cs typeface="+mn-cs"/>
              </a:rPr>
              <a:t> is not mentioned.</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chemeClr val="bg1"/>
              </a:solidFill>
              <a:effectLst/>
              <a:uLnTx/>
              <a:uFillTx/>
              <a:ea typeface="+mn-ea"/>
              <a:cs typeface="+mn-cs"/>
            </a:endParaRPr>
          </a:p>
          <a:p>
            <a:pPr marL="354013" indent="-354013"/>
            <a:endParaRPr lang="it-IT" sz="2200" dirty="0"/>
          </a:p>
        </p:txBody>
      </p:sp>
      <p:sp>
        <p:nvSpPr>
          <p:cNvPr id="2" name="Segnaposto numero diapositiva 1">
            <a:extLst>
              <a:ext uri="{FF2B5EF4-FFF2-40B4-BE49-F238E27FC236}">
                <a16:creationId xmlns:a16="http://schemas.microsoft.com/office/drawing/2014/main" id="{56640B82-348E-4862-B3E5-B32120531B31}"/>
              </a:ext>
            </a:extLst>
          </p:cNvPr>
          <p:cNvSpPr>
            <a:spLocks noGrp="1"/>
          </p:cNvSpPr>
          <p:nvPr>
            <p:ph type="sldNum" sz="quarter" idx="4"/>
          </p:nvPr>
        </p:nvSpPr>
        <p:spPr/>
        <p:txBody>
          <a:bodyPr/>
          <a:lstStyle/>
          <a:p>
            <a:fld id="{05C3E54F-2507-47EA-A33B-1461F613C144}" type="slidenum">
              <a:rPr lang="en-US" smtClean="0"/>
              <a:pPr/>
              <a:t>16</a:t>
            </a:fld>
            <a:endParaRPr lang="en-US" dirty="0"/>
          </a:p>
        </p:txBody>
      </p:sp>
      <p:sp>
        <p:nvSpPr>
          <p:cNvPr id="9" name="CasellaDiTesto 8">
            <a:extLst>
              <a:ext uri="{FF2B5EF4-FFF2-40B4-BE49-F238E27FC236}">
                <a16:creationId xmlns:a16="http://schemas.microsoft.com/office/drawing/2014/main" id="{26F845BE-6F1F-4A8A-8E22-734982D77EA9}"/>
              </a:ext>
            </a:extLst>
          </p:cNvPr>
          <p:cNvSpPr txBox="1"/>
          <p:nvPr/>
        </p:nvSpPr>
        <p:spPr>
          <a:xfrm>
            <a:off x="934373" y="290287"/>
            <a:ext cx="6611645" cy="707886"/>
          </a:xfrm>
          <a:prstGeom prst="rect">
            <a:avLst/>
          </a:prstGeom>
          <a:noFill/>
        </p:spPr>
        <p:txBody>
          <a:bodyPr wrap="square">
            <a:spAutoFit/>
          </a:bodyPr>
          <a:lstStyle/>
          <a:p>
            <a:r>
              <a:rPr lang="en-GB" sz="4000" dirty="0">
                <a:latin typeface="+mj-lt"/>
              </a:rPr>
              <a:t>Associated Enterprises and PEs</a:t>
            </a:r>
            <a:endParaRPr lang="it-IT" sz="4000" dirty="0">
              <a:latin typeface="+mj-lt"/>
            </a:endParaRPr>
          </a:p>
        </p:txBody>
      </p:sp>
    </p:spTree>
    <p:extLst>
      <p:ext uri="{BB962C8B-B14F-4D97-AF65-F5344CB8AC3E}">
        <p14:creationId xmlns:p14="http://schemas.microsoft.com/office/powerpoint/2010/main" val="2272166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ttotitolo 6">
            <a:extLst>
              <a:ext uri="{FF2B5EF4-FFF2-40B4-BE49-F238E27FC236}">
                <a16:creationId xmlns:a16="http://schemas.microsoft.com/office/drawing/2014/main" id="{983AA1F7-42F2-47D2-97B3-6B9A0E9F80FF}"/>
              </a:ext>
            </a:extLst>
          </p:cNvPr>
          <p:cNvSpPr>
            <a:spLocks noGrp="1"/>
          </p:cNvSpPr>
          <p:nvPr>
            <p:ph type="subTitle" idx="1"/>
          </p:nvPr>
        </p:nvSpPr>
        <p:spPr>
          <a:xfrm>
            <a:off x="621436" y="1418775"/>
            <a:ext cx="10282784" cy="5140171"/>
          </a:xfrm>
        </p:spPr>
        <p:txBody>
          <a:bodyPr/>
          <a:lstStyle/>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bg1"/>
                </a:solidFill>
                <a:effectLst/>
                <a:uLnTx/>
                <a:uFillTx/>
                <a:ea typeface="+mn-ea"/>
                <a:cs typeface="+mn-cs"/>
              </a:rPr>
              <a:t>Art. 6 TPD provides </a:t>
            </a:r>
            <a:r>
              <a:rPr kumimoji="0" lang="en-US" sz="2200" b="1" i="0" u="none" strike="noStrike" kern="1200" cap="none" spc="0" normalizeH="0" baseline="0" noProof="0" dirty="0">
                <a:ln>
                  <a:noFill/>
                </a:ln>
                <a:solidFill>
                  <a:schemeClr val="bg1"/>
                </a:solidFill>
                <a:effectLst/>
                <a:uLnTx/>
                <a:uFillTx/>
                <a:ea typeface="+mn-ea"/>
                <a:cs typeface="+mn-cs"/>
              </a:rPr>
              <a:t>corresponding adjustments </a:t>
            </a:r>
            <a:r>
              <a:rPr kumimoji="0" lang="en-US" sz="2200" b="0" i="0" u="none" strike="noStrike" kern="1200" cap="none" spc="0" normalizeH="0" baseline="0" noProof="0" dirty="0">
                <a:ln>
                  <a:noFill/>
                </a:ln>
                <a:solidFill>
                  <a:schemeClr val="bg1"/>
                </a:solidFill>
                <a:effectLst/>
                <a:uLnTx/>
                <a:uFillTx/>
                <a:ea typeface="+mn-ea"/>
                <a:cs typeface="+mn-cs"/>
              </a:rPr>
              <a:t>as part of a fast-track procedure being a practice to avoid double taxation in a simpler way than, e.g., MAPs. </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bg1"/>
                </a:solidFill>
                <a:effectLst/>
                <a:uLnTx/>
                <a:uFillTx/>
                <a:ea typeface="+mn-ea"/>
                <a:cs typeface="+mn-cs"/>
              </a:rPr>
              <a:t>Primary upward </a:t>
            </a:r>
            <a:r>
              <a:rPr kumimoji="0" lang="en-US" sz="2200" i="0" u="none" strike="noStrike" kern="1200" cap="none" spc="0" normalizeH="0" baseline="0" noProof="0" dirty="0">
                <a:ln>
                  <a:noFill/>
                </a:ln>
                <a:solidFill>
                  <a:schemeClr val="bg1"/>
                </a:solidFill>
                <a:effectLst/>
                <a:uLnTx/>
                <a:uFillTx/>
                <a:ea typeface="+mn-ea"/>
                <a:cs typeface="+mn-cs"/>
              </a:rPr>
              <a:t>adjustments </a:t>
            </a:r>
            <a:r>
              <a:rPr kumimoji="0" lang="en-US" sz="2200" b="0" i="0" u="none" strike="noStrike" kern="1200" cap="none" spc="0" normalizeH="0" baseline="0" noProof="0" dirty="0">
                <a:ln>
                  <a:noFill/>
                </a:ln>
                <a:solidFill>
                  <a:schemeClr val="bg1"/>
                </a:solidFill>
                <a:effectLst/>
                <a:uLnTx/>
                <a:uFillTx/>
                <a:ea typeface="+mn-ea"/>
                <a:cs typeface="+mn-cs"/>
              </a:rPr>
              <a:t>at arm’s length by one tax administration should be followed by </a:t>
            </a:r>
            <a:r>
              <a:rPr kumimoji="0" lang="en-US" sz="2200" b="1" i="0" u="none" strike="noStrike" kern="1200" cap="none" spc="0" normalizeH="0" baseline="0" noProof="0" dirty="0">
                <a:ln>
                  <a:noFill/>
                </a:ln>
                <a:solidFill>
                  <a:schemeClr val="bg1"/>
                </a:solidFill>
                <a:effectLst/>
                <a:uLnTx/>
                <a:uFillTx/>
                <a:ea typeface="+mn-ea"/>
                <a:cs typeface="+mn-cs"/>
              </a:rPr>
              <a:t>corresponding downward </a:t>
            </a:r>
            <a:r>
              <a:rPr kumimoji="0" lang="en-US" sz="2200" b="0" i="0" u="none" strike="noStrike" kern="1200" cap="none" spc="0" normalizeH="0" baseline="0" noProof="0" dirty="0">
                <a:ln>
                  <a:noFill/>
                </a:ln>
                <a:solidFill>
                  <a:schemeClr val="bg1"/>
                </a:solidFill>
                <a:effectLst/>
                <a:uLnTx/>
                <a:uFillTx/>
                <a:ea typeface="+mn-ea"/>
                <a:cs typeface="+mn-cs"/>
              </a:rPr>
              <a:t>adjustments by the other administration. </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bg1"/>
                </a:solidFill>
                <a:effectLst/>
                <a:uLnTx/>
                <a:uFillTx/>
                <a:ea typeface="+mn-ea"/>
                <a:cs typeface="+mn-cs"/>
              </a:rPr>
              <a:t>The corresponding adjustment can be claimed at the request of the taxpayer </a:t>
            </a:r>
            <a:r>
              <a:rPr kumimoji="0" lang="en-US" sz="2200" b="1" i="0" u="none" strike="noStrike" kern="1200" cap="none" spc="0" normalizeH="0" baseline="0" noProof="0" dirty="0">
                <a:ln>
                  <a:noFill/>
                </a:ln>
                <a:solidFill>
                  <a:schemeClr val="bg1"/>
                </a:solidFill>
                <a:effectLst/>
                <a:uLnTx/>
                <a:uFillTx/>
                <a:ea typeface="+mn-ea"/>
                <a:cs typeface="+mn-cs"/>
              </a:rPr>
              <a:t>under certain conditions</a:t>
            </a:r>
            <a:r>
              <a:rPr kumimoji="0" lang="en-US" sz="2200" b="0" i="0" u="none" strike="noStrike" kern="1200" cap="none" spc="0" normalizeH="0" baseline="0" noProof="0" dirty="0">
                <a:ln>
                  <a:noFill/>
                </a:ln>
                <a:solidFill>
                  <a:schemeClr val="bg1"/>
                </a:solidFill>
                <a:effectLst/>
                <a:uLnTx/>
                <a:uFillTx/>
                <a:ea typeface="+mn-ea"/>
                <a:cs typeface="+mn-cs"/>
              </a:rPr>
              <a:t>:</a:t>
            </a:r>
          </a:p>
          <a:p>
            <a:pPr marL="720725" marR="0" lvl="0" indent="-3667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ea typeface="+mn-ea"/>
                <a:cs typeface="+mn-cs"/>
              </a:rPr>
              <a:t>The primary adjustment is </a:t>
            </a:r>
            <a:r>
              <a:rPr kumimoji="0" lang="en-US" sz="2000" b="1" i="0" u="none" strike="noStrike" kern="1200" cap="none" spc="0" normalizeH="0" baseline="0" noProof="0" dirty="0">
                <a:ln>
                  <a:noFill/>
                </a:ln>
                <a:solidFill>
                  <a:schemeClr val="bg1"/>
                </a:solidFill>
                <a:effectLst/>
                <a:uLnTx/>
                <a:uFillTx/>
                <a:ea typeface="+mn-ea"/>
                <a:cs typeface="+mn-cs"/>
              </a:rPr>
              <a:t>at</a:t>
            </a:r>
            <a:r>
              <a:rPr kumimoji="0" lang="en-US" sz="2000" b="0" i="0" u="none" strike="noStrike" kern="1200" cap="none" spc="0" normalizeH="0" baseline="0" noProof="0" dirty="0">
                <a:ln>
                  <a:noFill/>
                </a:ln>
                <a:solidFill>
                  <a:schemeClr val="bg1"/>
                </a:solidFill>
                <a:effectLst/>
                <a:uLnTx/>
                <a:uFillTx/>
                <a:ea typeface="+mn-ea"/>
                <a:cs typeface="+mn-cs"/>
              </a:rPr>
              <a:t> </a:t>
            </a:r>
            <a:r>
              <a:rPr kumimoji="0" lang="en-US" sz="2000" b="1" i="0" u="none" strike="noStrike" kern="1200" cap="none" spc="0" normalizeH="0" baseline="0" noProof="0" dirty="0">
                <a:ln>
                  <a:noFill/>
                </a:ln>
                <a:solidFill>
                  <a:schemeClr val="bg1"/>
                </a:solidFill>
                <a:effectLst/>
                <a:uLnTx/>
                <a:uFillTx/>
                <a:ea typeface="+mn-ea"/>
                <a:cs typeface="+mn-cs"/>
              </a:rPr>
              <a:t>arm’s length</a:t>
            </a:r>
            <a:r>
              <a:rPr kumimoji="0" lang="en-US" sz="2000" b="0" i="0" u="none" strike="noStrike" kern="1200" cap="none" spc="0" normalizeH="0" baseline="0" noProof="0" dirty="0">
                <a:ln>
                  <a:noFill/>
                </a:ln>
                <a:solidFill>
                  <a:schemeClr val="bg1"/>
                </a:solidFill>
                <a:effectLst/>
                <a:uLnTx/>
                <a:uFillTx/>
                <a:ea typeface="+mn-ea"/>
                <a:cs typeface="+mn-cs"/>
              </a:rPr>
              <a:t>.</a:t>
            </a:r>
          </a:p>
          <a:p>
            <a:pPr marL="720725" marR="0" lvl="0" indent="-3667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ea typeface="+mn-ea"/>
                <a:cs typeface="+mn-cs"/>
              </a:rPr>
              <a:t>If the primary adjustment was made in a third country, there must be a </a:t>
            </a:r>
            <a:r>
              <a:rPr kumimoji="0" lang="en-US" sz="2000" b="1" i="0" u="none" strike="noStrike" kern="1200" cap="none" spc="0" normalizeH="0" baseline="0" noProof="0" dirty="0">
                <a:ln>
                  <a:noFill/>
                </a:ln>
                <a:solidFill>
                  <a:schemeClr val="bg1"/>
                </a:solidFill>
                <a:effectLst/>
                <a:uLnTx/>
                <a:uFillTx/>
                <a:ea typeface="+mn-ea"/>
                <a:cs typeface="+mn-cs"/>
              </a:rPr>
              <a:t>valid double tax agreement</a:t>
            </a:r>
            <a:r>
              <a:rPr kumimoji="0" lang="en-US" sz="2000" b="0" i="0" u="none" strike="noStrike" kern="1200" cap="none" spc="0" normalizeH="0" baseline="0" noProof="0" dirty="0">
                <a:ln>
                  <a:noFill/>
                </a:ln>
                <a:solidFill>
                  <a:schemeClr val="bg1"/>
                </a:solidFill>
                <a:effectLst/>
                <a:uLnTx/>
                <a:uFillTx/>
                <a:ea typeface="+mn-ea"/>
                <a:cs typeface="+mn-cs"/>
              </a:rPr>
              <a:t> with this country.</a:t>
            </a:r>
          </a:p>
          <a:p>
            <a:pPr marL="720725" marR="0" lvl="0" indent="-3667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ea typeface="+mn-ea"/>
                <a:cs typeface="+mn-cs"/>
              </a:rPr>
              <a:t>The primary adjustment must be </a:t>
            </a:r>
            <a:r>
              <a:rPr kumimoji="0" lang="en-US" sz="2000" b="1" i="0" u="none" strike="noStrike" kern="1200" cap="none" spc="0" normalizeH="0" baseline="0" noProof="0" dirty="0">
                <a:ln>
                  <a:noFill/>
                </a:ln>
                <a:solidFill>
                  <a:schemeClr val="bg1"/>
                </a:solidFill>
                <a:effectLst/>
                <a:uLnTx/>
                <a:uFillTx/>
                <a:ea typeface="+mn-ea"/>
                <a:cs typeface="+mn-cs"/>
              </a:rPr>
              <a:t>final</a:t>
            </a:r>
            <a:r>
              <a:rPr kumimoji="0" lang="en-US" sz="2000" b="0" i="0" u="none" strike="noStrike" kern="1200" cap="none" spc="0" normalizeH="0" baseline="0" noProof="0" dirty="0">
                <a:ln>
                  <a:noFill/>
                </a:ln>
                <a:solidFill>
                  <a:schemeClr val="bg1"/>
                </a:solidFill>
                <a:effectLst/>
                <a:uLnTx/>
                <a:uFillTx/>
                <a:ea typeface="+mn-ea"/>
                <a:cs typeface="+mn-cs"/>
              </a:rPr>
              <a:t>.</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bg1"/>
                </a:solidFill>
                <a:effectLst/>
                <a:uLnTx/>
                <a:uFillTx/>
                <a:ea typeface="+mn-ea"/>
                <a:cs typeface="+mn-cs"/>
              </a:rPr>
              <a:t>Authorities should decide on the admissibility of the taxpayer’s request </a:t>
            </a:r>
            <a:r>
              <a:rPr kumimoji="0" lang="en-US" sz="2200" b="1" i="0" u="none" strike="noStrike" kern="1200" cap="none" spc="0" normalizeH="0" baseline="0" noProof="0" dirty="0">
                <a:ln>
                  <a:noFill/>
                </a:ln>
                <a:solidFill>
                  <a:schemeClr val="bg1"/>
                </a:solidFill>
                <a:effectLst/>
                <a:uLnTx/>
                <a:uFillTx/>
                <a:ea typeface="+mn-ea"/>
                <a:cs typeface="+mn-cs"/>
              </a:rPr>
              <a:t>within 30 days</a:t>
            </a:r>
            <a:r>
              <a:rPr kumimoji="0" lang="en-US" sz="2200" b="0" i="0" u="none" strike="noStrike" kern="1200" cap="none" spc="0" normalizeH="0" baseline="0" noProof="0" dirty="0">
                <a:ln>
                  <a:noFill/>
                </a:ln>
                <a:solidFill>
                  <a:schemeClr val="bg1"/>
                </a:solidFill>
                <a:effectLst/>
                <a:uLnTx/>
                <a:uFillTx/>
                <a:ea typeface="+mn-ea"/>
                <a:cs typeface="+mn-cs"/>
              </a:rPr>
              <a:t>. The </a:t>
            </a:r>
            <a:r>
              <a:rPr kumimoji="0" lang="en-US" sz="2200" b="1" i="0" u="none" strike="noStrike" kern="1200" cap="none" spc="0" normalizeH="0" baseline="0" noProof="0" dirty="0">
                <a:ln>
                  <a:noFill/>
                </a:ln>
                <a:solidFill>
                  <a:schemeClr val="bg1"/>
                </a:solidFill>
                <a:effectLst/>
                <a:uLnTx/>
                <a:uFillTx/>
                <a:ea typeface="+mn-ea"/>
                <a:cs typeface="+mn-cs"/>
              </a:rPr>
              <a:t>final decision </a:t>
            </a:r>
            <a:r>
              <a:rPr kumimoji="0" lang="en-US" sz="2200" b="0" i="0" u="none" strike="noStrike" kern="1200" cap="none" spc="0" normalizeH="0" baseline="0" noProof="0" dirty="0">
                <a:ln>
                  <a:noFill/>
                </a:ln>
                <a:solidFill>
                  <a:schemeClr val="bg1"/>
                </a:solidFill>
                <a:effectLst/>
                <a:uLnTx/>
                <a:uFillTx/>
                <a:ea typeface="+mn-ea"/>
                <a:cs typeface="+mn-cs"/>
              </a:rPr>
              <a:t>on the adjustment should be taken </a:t>
            </a:r>
            <a:r>
              <a:rPr kumimoji="0" lang="en-US" sz="2200" b="1" i="0" u="none" strike="noStrike" kern="1200" cap="none" spc="0" normalizeH="0" baseline="0" noProof="0" dirty="0">
                <a:ln>
                  <a:noFill/>
                </a:ln>
                <a:solidFill>
                  <a:schemeClr val="bg1"/>
                </a:solidFill>
                <a:effectLst/>
                <a:uLnTx/>
                <a:uFillTx/>
                <a:ea typeface="+mn-ea"/>
                <a:cs typeface="+mn-cs"/>
              </a:rPr>
              <a:t>within 180 days</a:t>
            </a:r>
            <a:r>
              <a:rPr kumimoji="0" lang="en-US" sz="2200" b="0" i="0" u="none" strike="noStrike" kern="1200" cap="none" spc="0" normalizeH="0" baseline="0" noProof="0" dirty="0">
                <a:ln>
                  <a:noFill/>
                </a:ln>
                <a:solidFill>
                  <a:schemeClr val="bg1"/>
                </a:solidFill>
                <a:effectLst/>
                <a:uLnTx/>
                <a:uFillTx/>
                <a:ea typeface="+mn-ea"/>
                <a:cs typeface="+mn-cs"/>
              </a:rPr>
              <a:t>.</a:t>
            </a:r>
          </a:p>
          <a:p>
            <a:pPr marL="354013" indent="-354013"/>
            <a:endParaRPr lang="it-IT" sz="2200" dirty="0"/>
          </a:p>
        </p:txBody>
      </p:sp>
      <p:sp>
        <p:nvSpPr>
          <p:cNvPr id="2" name="Segnaposto numero diapositiva 1">
            <a:extLst>
              <a:ext uri="{FF2B5EF4-FFF2-40B4-BE49-F238E27FC236}">
                <a16:creationId xmlns:a16="http://schemas.microsoft.com/office/drawing/2014/main" id="{56640B82-348E-4862-B3E5-B32120531B31}"/>
              </a:ext>
            </a:extLst>
          </p:cNvPr>
          <p:cNvSpPr>
            <a:spLocks noGrp="1"/>
          </p:cNvSpPr>
          <p:nvPr>
            <p:ph type="sldNum" sz="quarter" idx="4"/>
          </p:nvPr>
        </p:nvSpPr>
        <p:spPr/>
        <p:txBody>
          <a:bodyPr/>
          <a:lstStyle/>
          <a:p>
            <a:fld id="{05C3E54F-2507-47EA-A33B-1461F613C144}" type="slidenum">
              <a:rPr lang="en-US" smtClean="0"/>
              <a:pPr/>
              <a:t>17</a:t>
            </a:fld>
            <a:endParaRPr lang="en-US" dirty="0"/>
          </a:p>
        </p:txBody>
      </p:sp>
      <p:sp>
        <p:nvSpPr>
          <p:cNvPr id="9" name="CasellaDiTesto 8">
            <a:extLst>
              <a:ext uri="{FF2B5EF4-FFF2-40B4-BE49-F238E27FC236}">
                <a16:creationId xmlns:a16="http://schemas.microsoft.com/office/drawing/2014/main" id="{26F845BE-6F1F-4A8A-8E22-734982D77EA9}"/>
              </a:ext>
            </a:extLst>
          </p:cNvPr>
          <p:cNvSpPr txBox="1"/>
          <p:nvPr/>
        </p:nvSpPr>
        <p:spPr>
          <a:xfrm>
            <a:off x="934373" y="290287"/>
            <a:ext cx="6611645" cy="707886"/>
          </a:xfrm>
          <a:prstGeom prst="rect">
            <a:avLst/>
          </a:prstGeom>
          <a:noFill/>
        </p:spPr>
        <p:txBody>
          <a:bodyPr wrap="square">
            <a:spAutoFit/>
          </a:bodyPr>
          <a:lstStyle/>
          <a:p>
            <a:r>
              <a:rPr lang="en-GB" sz="4000" dirty="0">
                <a:latin typeface="+mj-lt"/>
              </a:rPr>
              <a:t>Corresponding Adjustments</a:t>
            </a:r>
            <a:endParaRPr lang="it-IT" sz="4000" dirty="0">
              <a:latin typeface="+mj-lt"/>
            </a:endParaRPr>
          </a:p>
        </p:txBody>
      </p:sp>
    </p:spTree>
    <p:extLst>
      <p:ext uri="{BB962C8B-B14F-4D97-AF65-F5344CB8AC3E}">
        <p14:creationId xmlns:p14="http://schemas.microsoft.com/office/powerpoint/2010/main" val="76782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ttotitolo 6">
            <a:extLst>
              <a:ext uri="{FF2B5EF4-FFF2-40B4-BE49-F238E27FC236}">
                <a16:creationId xmlns:a16="http://schemas.microsoft.com/office/drawing/2014/main" id="{983AA1F7-42F2-47D2-97B3-6B9A0E9F80FF}"/>
              </a:ext>
            </a:extLst>
          </p:cNvPr>
          <p:cNvSpPr>
            <a:spLocks noGrp="1"/>
          </p:cNvSpPr>
          <p:nvPr>
            <p:ph type="subTitle" idx="1"/>
          </p:nvPr>
        </p:nvSpPr>
        <p:spPr>
          <a:xfrm>
            <a:off x="621436" y="1418775"/>
            <a:ext cx="10282784" cy="5140171"/>
          </a:xfrm>
        </p:spPr>
        <p:txBody>
          <a:bodyPr/>
          <a:lstStyle/>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bg1"/>
                </a:solidFill>
                <a:effectLst/>
                <a:uLnTx/>
                <a:uFillTx/>
                <a:ea typeface="+mn-ea"/>
                <a:cs typeface="+mn-cs"/>
              </a:rPr>
              <a:t>Year-end adjustments should be </a:t>
            </a:r>
            <a:r>
              <a:rPr kumimoji="0" lang="en-US" sz="2200" b="0" i="0" u="none" strike="noStrike" kern="1200" cap="none" spc="0" normalizeH="0" baseline="0" noProof="0" dirty="0" err="1">
                <a:ln>
                  <a:noFill/>
                </a:ln>
                <a:solidFill>
                  <a:schemeClr val="bg1"/>
                </a:solidFill>
                <a:effectLst/>
                <a:uLnTx/>
                <a:uFillTx/>
                <a:ea typeface="+mn-ea"/>
                <a:cs typeface="+mn-cs"/>
              </a:rPr>
              <a:t>recognised</a:t>
            </a:r>
            <a:r>
              <a:rPr kumimoji="0" lang="en-US" sz="2200" b="0" i="0" u="none" strike="noStrike" kern="1200" cap="none" spc="0" normalizeH="0" baseline="0" noProof="0" dirty="0">
                <a:ln>
                  <a:noFill/>
                </a:ln>
                <a:solidFill>
                  <a:schemeClr val="bg1"/>
                </a:solidFill>
                <a:effectLst/>
                <a:uLnTx/>
                <a:uFillTx/>
                <a:ea typeface="+mn-ea"/>
                <a:cs typeface="+mn-cs"/>
              </a:rPr>
              <a:t> within the EU (Art. 7 TPD), provided the </a:t>
            </a:r>
            <a:r>
              <a:rPr kumimoji="0" lang="en-US" sz="2200" b="1" i="0" u="none" strike="noStrike" kern="1200" cap="none" spc="0" normalizeH="0" baseline="0" noProof="0" dirty="0">
                <a:ln>
                  <a:noFill/>
                </a:ln>
                <a:solidFill>
                  <a:schemeClr val="bg1"/>
                </a:solidFill>
                <a:effectLst/>
                <a:uLnTx/>
                <a:uFillTx/>
                <a:ea typeface="+mn-ea"/>
                <a:cs typeface="+mn-cs"/>
              </a:rPr>
              <a:t>following five criteria </a:t>
            </a:r>
            <a:r>
              <a:rPr kumimoji="0" lang="en-US" sz="2200" b="0" i="0" u="none" strike="noStrike" kern="1200" cap="none" spc="0" normalizeH="0" baseline="0" noProof="0" dirty="0">
                <a:ln>
                  <a:noFill/>
                </a:ln>
                <a:solidFill>
                  <a:schemeClr val="bg1"/>
                </a:solidFill>
                <a:effectLst/>
                <a:uLnTx/>
                <a:uFillTx/>
                <a:ea typeface="+mn-ea"/>
                <a:cs typeface="+mn-cs"/>
              </a:rPr>
              <a:t>are met:</a:t>
            </a:r>
          </a:p>
          <a:p>
            <a:pPr marL="720725" marR="0" lvl="0" indent="-366713" algn="l" defTabSz="914400" rtl="0" eaLnBrk="1" fontAlgn="auto" latinLnBrk="0" hangingPunct="1">
              <a:lnSpc>
                <a:spcPct val="90000"/>
              </a:lnSpc>
              <a:spcBef>
                <a:spcPts val="1000"/>
              </a:spcBef>
              <a:spcAft>
                <a:spcPts val="0"/>
              </a:spcAft>
              <a:buClrTx/>
              <a:buSzTx/>
              <a:buFont typeface="+mj-lt"/>
              <a:buAutoNum type="arabicParenBoth"/>
              <a:tabLst/>
              <a:defRPr/>
            </a:pPr>
            <a:r>
              <a:rPr kumimoji="0" lang="en-US" sz="2000" b="0" i="0" u="none" strike="noStrike" kern="1200" cap="none" spc="0" normalizeH="0" baseline="0" noProof="0" dirty="0">
                <a:ln>
                  <a:noFill/>
                </a:ln>
                <a:solidFill>
                  <a:schemeClr val="bg1"/>
                </a:solidFill>
                <a:effectLst/>
                <a:uLnTx/>
                <a:uFillTx/>
                <a:ea typeface="+mn-ea"/>
                <a:cs typeface="+mn-cs"/>
              </a:rPr>
              <a:t>The taxpayer has made </a:t>
            </a:r>
            <a:r>
              <a:rPr kumimoji="0" lang="en-US" sz="2000" b="1" i="0" u="none" strike="noStrike" kern="1200" cap="none" spc="0" normalizeH="0" baseline="0" noProof="0" dirty="0">
                <a:ln>
                  <a:noFill/>
                </a:ln>
                <a:solidFill>
                  <a:schemeClr val="bg1"/>
                </a:solidFill>
                <a:effectLst/>
                <a:uLnTx/>
                <a:uFillTx/>
                <a:ea typeface="+mn-ea"/>
                <a:cs typeface="+mn-cs"/>
              </a:rPr>
              <a:t>reasonable efforts </a:t>
            </a:r>
            <a:r>
              <a:rPr kumimoji="0" lang="en-US" sz="2000" b="0" i="0" u="none" strike="noStrike" kern="1200" cap="none" spc="0" normalizeH="0" baseline="0" noProof="0" dirty="0">
                <a:ln>
                  <a:noFill/>
                </a:ln>
                <a:solidFill>
                  <a:schemeClr val="bg1"/>
                </a:solidFill>
                <a:effectLst/>
                <a:uLnTx/>
                <a:uFillTx/>
                <a:ea typeface="+mn-ea"/>
                <a:cs typeface="+mn-cs"/>
              </a:rPr>
              <a:t>to achieve an arm’s length outcome;</a:t>
            </a:r>
          </a:p>
          <a:p>
            <a:pPr marL="720725" marR="0" lvl="0" indent="-366713" algn="l" defTabSz="914400" rtl="0" eaLnBrk="1" fontAlgn="auto" latinLnBrk="0" hangingPunct="1">
              <a:lnSpc>
                <a:spcPct val="90000"/>
              </a:lnSpc>
              <a:spcBef>
                <a:spcPts val="1000"/>
              </a:spcBef>
              <a:spcAft>
                <a:spcPts val="0"/>
              </a:spcAft>
              <a:buClrTx/>
              <a:buSzTx/>
              <a:buFont typeface="+mj-lt"/>
              <a:buAutoNum type="arabicParenBoth"/>
              <a:tabLst/>
              <a:defRPr/>
            </a:pPr>
            <a:r>
              <a:rPr kumimoji="0" lang="en-US" sz="2000" b="0" i="0" u="none" strike="noStrike" kern="1200" cap="none" spc="0" normalizeH="0" baseline="0" noProof="0" dirty="0">
                <a:ln>
                  <a:noFill/>
                </a:ln>
                <a:solidFill>
                  <a:schemeClr val="bg1"/>
                </a:solidFill>
                <a:effectLst/>
                <a:uLnTx/>
                <a:uFillTx/>
                <a:ea typeface="+mn-ea"/>
                <a:cs typeface="+mn-cs"/>
              </a:rPr>
              <a:t>The taxpayer makes the adjustment </a:t>
            </a:r>
            <a:r>
              <a:rPr kumimoji="0" lang="en-US" sz="2000" b="1" i="0" u="none" strike="noStrike" kern="1200" cap="none" spc="0" normalizeH="0" baseline="0" noProof="0" dirty="0">
                <a:ln>
                  <a:noFill/>
                </a:ln>
                <a:solidFill>
                  <a:schemeClr val="bg1"/>
                </a:solidFill>
                <a:effectLst/>
                <a:uLnTx/>
                <a:uFillTx/>
                <a:ea typeface="+mn-ea"/>
                <a:cs typeface="+mn-cs"/>
              </a:rPr>
              <a:t>symmetrically</a:t>
            </a:r>
            <a:r>
              <a:rPr kumimoji="0" lang="en-US" sz="2000" b="0" i="0" u="none" strike="noStrike" kern="1200" cap="none" spc="0" normalizeH="0" baseline="0" noProof="0" dirty="0">
                <a:ln>
                  <a:noFill/>
                </a:ln>
                <a:solidFill>
                  <a:schemeClr val="bg1"/>
                </a:solidFill>
                <a:effectLst/>
                <a:uLnTx/>
                <a:uFillTx/>
                <a:ea typeface="+mn-ea"/>
                <a:cs typeface="+mn-cs"/>
              </a:rPr>
              <a:t> in all EU Member States involved;</a:t>
            </a:r>
          </a:p>
          <a:p>
            <a:pPr marL="720725" marR="0" lvl="0" indent="-366713" algn="l" defTabSz="914400" rtl="0" eaLnBrk="1" fontAlgn="auto" latinLnBrk="0" hangingPunct="1">
              <a:lnSpc>
                <a:spcPct val="90000"/>
              </a:lnSpc>
              <a:spcBef>
                <a:spcPts val="1000"/>
              </a:spcBef>
              <a:spcAft>
                <a:spcPts val="0"/>
              </a:spcAft>
              <a:buClrTx/>
              <a:buSzTx/>
              <a:buFont typeface="+mj-lt"/>
              <a:buAutoNum type="arabicParenBoth"/>
              <a:tabLst/>
              <a:defRPr/>
            </a:pPr>
            <a:r>
              <a:rPr kumimoji="0" lang="en-US" sz="2000" b="0" i="0" u="none" strike="noStrike" kern="1200" cap="none" spc="0" normalizeH="0" baseline="0" noProof="0" dirty="0">
                <a:ln>
                  <a:noFill/>
                </a:ln>
                <a:solidFill>
                  <a:schemeClr val="bg1"/>
                </a:solidFill>
                <a:effectLst/>
                <a:uLnTx/>
                <a:uFillTx/>
                <a:ea typeface="+mn-ea"/>
                <a:cs typeface="+mn-cs"/>
              </a:rPr>
              <a:t>The taxpayer applies the same approach </a:t>
            </a:r>
            <a:r>
              <a:rPr kumimoji="0" lang="en-US" sz="2000" b="1" i="0" u="none" strike="noStrike" kern="1200" cap="none" spc="0" normalizeH="0" baseline="0" noProof="0" dirty="0">
                <a:ln>
                  <a:noFill/>
                </a:ln>
                <a:solidFill>
                  <a:schemeClr val="bg1"/>
                </a:solidFill>
                <a:effectLst/>
                <a:uLnTx/>
                <a:uFillTx/>
                <a:ea typeface="+mn-ea"/>
                <a:cs typeface="+mn-cs"/>
              </a:rPr>
              <a:t>consistently</a:t>
            </a:r>
            <a:r>
              <a:rPr kumimoji="0" lang="en-US" sz="2000" b="0" i="0" u="none" strike="noStrike" kern="1200" cap="none" spc="0" normalizeH="0" baseline="0" noProof="0" dirty="0">
                <a:ln>
                  <a:noFill/>
                </a:ln>
                <a:solidFill>
                  <a:schemeClr val="bg1"/>
                </a:solidFill>
                <a:effectLst/>
                <a:uLnTx/>
                <a:uFillTx/>
                <a:ea typeface="+mn-ea"/>
                <a:cs typeface="+mn-cs"/>
              </a:rPr>
              <a:t> over time;</a:t>
            </a:r>
          </a:p>
          <a:p>
            <a:pPr marL="720725" marR="0" lvl="0" indent="-366713" algn="l" defTabSz="914400" rtl="0" eaLnBrk="1" fontAlgn="auto" latinLnBrk="0" hangingPunct="1">
              <a:lnSpc>
                <a:spcPct val="90000"/>
              </a:lnSpc>
              <a:spcBef>
                <a:spcPts val="1000"/>
              </a:spcBef>
              <a:spcAft>
                <a:spcPts val="0"/>
              </a:spcAft>
              <a:buClrTx/>
              <a:buSzTx/>
              <a:buFont typeface="+mj-lt"/>
              <a:buAutoNum type="arabicParenBoth"/>
              <a:tabLst/>
              <a:defRPr/>
            </a:pPr>
            <a:r>
              <a:rPr kumimoji="0" lang="en-US" sz="2000" b="0" i="0" u="none" strike="noStrike" kern="1200" cap="none" spc="0" normalizeH="0" baseline="0" noProof="0" dirty="0">
                <a:ln>
                  <a:noFill/>
                </a:ln>
                <a:solidFill>
                  <a:schemeClr val="bg1"/>
                </a:solidFill>
                <a:effectLst/>
                <a:uLnTx/>
                <a:uFillTx/>
                <a:ea typeface="+mn-ea"/>
                <a:cs typeface="+mn-cs"/>
              </a:rPr>
              <a:t>The adjustment is made </a:t>
            </a:r>
            <a:r>
              <a:rPr kumimoji="0" lang="en-US" sz="2000" b="1" i="0" u="none" strike="noStrike" kern="1200" cap="none" spc="0" normalizeH="0" baseline="0" noProof="0" dirty="0">
                <a:ln>
                  <a:noFill/>
                </a:ln>
                <a:solidFill>
                  <a:schemeClr val="bg1"/>
                </a:solidFill>
                <a:effectLst/>
                <a:uLnTx/>
                <a:uFillTx/>
                <a:ea typeface="+mn-ea"/>
                <a:cs typeface="+mn-cs"/>
              </a:rPr>
              <a:t>before filing the tax return</a:t>
            </a:r>
            <a:r>
              <a:rPr kumimoji="0" lang="en-US" sz="2000" b="0" i="0" u="none" strike="noStrike" kern="1200" cap="none" spc="0" normalizeH="0" baseline="0" noProof="0" dirty="0">
                <a:ln>
                  <a:noFill/>
                </a:ln>
                <a:solidFill>
                  <a:schemeClr val="bg1"/>
                </a:solidFill>
                <a:effectLst/>
                <a:uLnTx/>
                <a:uFillTx/>
                <a:ea typeface="+mn-ea"/>
                <a:cs typeface="+mn-cs"/>
              </a:rPr>
              <a:t>;</a:t>
            </a:r>
          </a:p>
          <a:p>
            <a:pPr marL="720725" marR="0" lvl="0" indent="-366713" algn="l" defTabSz="914400" rtl="0" eaLnBrk="1" fontAlgn="auto" latinLnBrk="0" hangingPunct="1">
              <a:lnSpc>
                <a:spcPct val="90000"/>
              </a:lnSpc>
              <a:spcBef>
                <a:spcPts val="1000"/>
              </a:spcBef>
              <a:spcAft>
                <a:spcPts val="0"/>
              </a:spcAft>
              <a:buClrTx/>
              <a:buSzTx/>
              <a:buFont typeface="+mj-lt"/>
              <a:buAutoNum type="arabicParenBoth"/>
              <a:tabLst/>
              <a:defRPr/>
            </a:pPr>
            <a:r>
              <a:rPr kumimoji="0" lang="en-US" sz="2000" b="0" i="0" u="none" strike="noStrike" kern="1200" cap="none" spc="0" normalizeH="0" baseline="0" noProof="0" dirty="0">
                <a:ln>
                  <a:noFill/>
                </a:ln>
                <a:solidFill>
                  <a:schemeClr val="bg1"/>
                </a:solidFill>
                <a:effectLst/>
                <a:uLnTx/>
                <a:uFillTx/>
                <a:ea typeface="+mn-ea"/>
                <a:cs typeface="+mn-cs"/>
              </a:rPr>
              <a:t>The taxpayer can </a:t>
            </a:r>
            <a:r>
              <a:rPr kumimoji="0" lang="en-US" sz="2000" b="1" i="0" u="none" strike="noStrike" kern="1200" cap="none" spc="0" normalizeH="0" baseline="0" noProof="0" dirty="0">
                <a:ln>
                  <a:noFill/>
                </a:ln>
                <a:solidFill>
                  <a:schemeClr val="bg1"/>
                </a:solidFill>
                <a:effectLst/>
                <a:uLnTx/>
                <a:uFillTx/>
                <a:ea typeface="+mn-ea"/>
                <a:cs typeface="+mn-cs"/>
              </a:rPr>
              <a:t>explain the deviation </a:t>
            </a:r>
            <a:r>
              <a:rPr kumimoji="0" lang="en-US" sz="2000" b="0" i="0" u="none" strike="noStrike" kern="1200" cap="none" spc="0" normalizeH="0" baseline="0" noProof="0" dirty="0">
                <a:ln>
                  <a:noFill/>
                </a:ln>
                <a:solidFill>
                  <a:schemeClr val="bg1"/>
                </a:solidFill>
                <a:effectLst/>
                <a:uLnTx/>
                <a:uFillTx/>
                <a:ea typeface="+mn-ea"/>
                <a:cs typeface="+mn-cs"/>
              </a:rPr>
              <a:t>from its forecast.</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schemeClr val="bg1"/>
                </a:solidFill>
              </a:rPr>
              <a:t>Outstanding </a:t>
            </a:r>
            <a:r>
              <a:rPr lang="en-US" sz="2200" b="1" dirty="0">
                <a:solidFill>
                  <a:schemeClr val="bg1"/>
                </a:solidFill>
              </a:rPr>
              <a:t>issues</a:t>
            </a:r>
            <a:r>
              <a:rPr lang="en-US" sz="2200" dirty="0">
                <a:solidFill>
                  <a:schemeClr val="bg1"/>
                </a:solidFill>
              </a:rPr>
              <a:t>: </a:t>
            </a:r>
          </a:p>
          <a:p>
            <a:pPr marL="720725" marR="0" lvl="0" indent="-3667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ea typeface="+mn-ea"/>
                <a:cs typeface="+mn-cs"/>
              </a:rPr>
              <a:t>What is meant by “</a:t>
            </a:r>
            <a:r>
              <a:rPr kumimoji="0" lang="en-US" sz="2000" b="1" i="0" u="none" strike="noStrike" kern="1200" cap="none" spc="0" normalizeH="0" baseline="0" noProof="0" dirty="0">
                <a:ln>
                  <a:noFill/>
                </a:ln>
                <a:solidFill>
                  <a:schemeClr val="bg1"/>
                </a:solidFill>
                <a:effectLst/>
                <a:uLnTx/>
                <a:uFillTx/>
                <a:ea typeface="+mn-ea"/>
                <a:cs typeface="+mn-cs"/>
              </a:rPr>
              <a:t>reasonable efforts</a:t>
            </a:r>
            <a:r>
              <a:rPr kumimoji="0" lang="en-US" sz="2000" b="0" i="0" u="none" strike="noStrike" kern="1200" cap="none" spc="0" normalizeH="0" baseline="0" noProof="0" dirty="0">
                <a:ln>
                  <a:noFill/>
                </a:ln>
                <a:solidFill>
                  <a:schemeClr val="bg1"/>
                </a:solidFill>
                <a:effectLst/>
                <a:uLnTx/>
                <a:uFillTx/>
                <a:ea typeface="+mn-ea"/>
                <a:cs typeface="+mn-cs"/>
              </a:rPr>
              <a:t>”? </a:t>
            </a:r>
          </a:p>
          <a:p>
            <a:pPr marL="720725" marR="0" lvl="0" indent="-3667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ea typeface="+mn-ea"/>
                <a:cs typeface="+mn-cs"/>
              </a:rPr>
              <a:t>How should </a:t>
            </a:r>
            <a:r>
              <a:rPr kumimoji="0" lang="en-US" sz="2000" b="1" i="0" u="none" strike="noStrike" kern="1200" cap="none" spc="0" normalizeH="0" baseline="0" noProof="0" dirty="0">
                <a:ln>
                  <a:noFill/>
                </a:ln>
                <a:solidFill>
                  <a:schemeClr val="bg1"/>
                </a:solidFill>
                <a:effectLst/>
                <a:uLnTx/>
                <a:uFillTx/>
                <a:ea typeface="+mn-ea"/>
                <a:cs typeface="+mn-cs"/>
              </a:rPr>
              <a:t>deviations</a:t>
            </a:r>
            <a:r>
              <a:rPr kumimoji="0" lang="en-US" sz="2000" b="0" i="0" u="none" strike="noStrike" kern="1200" cap="none" spc="0" normalizeH="0" baseline="0" noProof="0" dirty="0">
                <a:ln>
                  <a:noFill/>
                </a:ln>
                <a:solidFill>
                  <a:schemeClr val="bg1"/>
                </a:solidFill>
                <a:effectLst/>
                <a:uLnTx/>
                <a:uFillTx/>
                <a:ea typeface="+mn-ea"/>
                <a:cs typeface="+mn-cs"/>
              </a:rPr>
              <a:t> be explained?</a:t>
            </a:r>
          </a:p>
          <a:p>
            <a:pPr marL="720725" marR="0" lvl="0" indent="-3667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chemeClr val="bg1"/>
                </a:solidFill>
                <a:effectLst/>
                <a:uLnTx/>
                <a:uFillTx/>
                <a:ea typeface="+mn-ea"/>
                <a:cs typeface="+mn-cs"/>
              </a:rPr>
              <a:t>Guidance</a:t>
            </a:r>
            <a:r>
              <a:rPr kumimoji="0" lang="en-US" sz="2000" b="1" i="0" u="none" strike="noStrike" kern="1200" cap="none" spc="0" normalizeH="0" baseline="0" noProof="0" dirty="0">
                <a:ln>
                  <a:noFill/>
                </a:ln>
                <a:solidFill>
                  <a:schemeClr val="bg1"/>
                </a:solidFill>
                <a:effectLst/>
                <a:uLnTx/>
                <a:uFillTx/>
                <a:ea typeface="+mn-ea"/>
                <a:cs typeface="+mn-cs"/>
              </a:rPr>
              <a:t> </a:t>
            </a:r>
            <a:r>
              <a:rPr kumimoji="0" lang="en-US" sz="2000" b="0" i="0" u="none" strike="noStrike" kern="1200" cap="none" spc="0" normalizeH="0" baseline="0" noProof="0" dirty="0">
                <a:ln>
                  <a:noFill/>
                </a:ln>
                <a:solidFill>
                  <a:schemeClr val="bg1"/>
                </a:solidFill>
                <a:effectLst/>
                <a:uLnTx/>
                <a:uFillTx/>
                <a:ea typeface="+mn-ea"/>
                <a:cs typeface="+mn-cs"/>
              </a:rPr>
              <a:t>on how to deal with year-end adjustments from a </a:t>
            </a:r>
            <a:r>
              <a:rPr kumimoji="0" lang="en-US" sz="2000" b="1" i="0" u="none" strike="noStrike" kern="1200" cap="none" spc="0" normalizeH="0" baseline="0" noProof="0" dirty="0">
                <a:ln>
                  <a:noFill/>
                </a:ln>
                <a:solidFill>
                  <a:schemeClr val="bg1"/>
                </a:solidFill>
                <a:effectLst/>
                <a:uLnTx/>
                <a:uFillTx/>
                <a:ea typeface="+mn-ea"/>
                <a:cs typeface="+mn-cs"/>
              </a:rPr>
              <a:t>customs and VAT perspective</a:t>
            </a:r>
            <a:r>
              <a:rPr kumimoji="0" lang="en-US" sz="2000" b="0" i="0" u="none" strike="noStrike" kern="1200" cap="none" spc="0" normalizeH="0" baseline="0" noProof="0" dirty="0">
                <a:ln>
                  <a:noFill/>
                </a:ln>
                <a:solidFill>
                  <a:schemeClr val="bg1"/>
                </a:solidFill>
                <a:effectLst/>
                <a:uLnTx/>
                <a:uFillTx/>
                <a:ea typeface="+mn-ea"/>
                <a:cs typeface="+mn-cs"/>
              </a:rPr>
              <a:t>?</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chemeClr val="bg1"/>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chemeClr val="bg1"/>
              </a:solidFill>
              <a:effectLst/>
              <a:uLnTx/>
              <a:uFillTx/>
              <a:ea typeface="+mn-ea"/>
              <a:cs typeface="+mn-cs"/>
            </a:endParaRPr>
          </a:p>
          <a:p>
            <a:endParaRPr lang="it-IT" sz="2200" dirty="0"/>
          </a:p>
        </p:txBody>
      </p:sp>
      <p:sp>
        <p:nvSpPr>
          <p:cNvPr id="2" name="Segnaposto numero diapositiva 1">
            <a:extLst>
              <a:ext uri="{FF2B5EF4-FFF2-40B4-BE49-F238E27FC236}">
                <a16:creationId xmlns:a16="http://schemas.microsoft.com/office/drawing/2014/main" id="{56640B82-348E-4862-B3E5-B32120531B31}"/>
              </a:ext>
            </a:extLst>
          </p:cNvPr>
          <p:cNvSpPr>
            <a:spLocks noGrp="1"/>
          </p:cNvSpPr>
          <p:nvPr>
            <p:ph type="sldNum" sz="quarter" idx="4"/>
          </p:nvPr>
        </p:nvSpPr>
        <p:spPr/>
        <p:txBody>
          <a:bodyPr/>
          <a:lstStyle/>
          <a:p>
            <a:fld id="{05C3E54F-2507-47EA-A33B-1461F613C144}" type="slidenum">
              <a:rPr lang="en-US" smtClean="0"/>
              <a:pPr/>
              <a:t>18</a:t>
            </a:fld>
            <a:endParaRPr lang="en-US" dirty="0"/>
          </a:p>
        </p:txBody>
      </p:sp>
      <p:sp>
        <p:nvSpPr>
          <p:cNvPr id="9" name="CasellaDiTesto 8">
            <a:extLst>
              <a:ext uri="{FF2B5EF4-FFF2-40B4-BE49-F238E27FC236}">
                <a16:creationId xmlns:a16="http://schemas.microsoft.com/office/drawing/2014/main" id="{26F845BE-6F1F-4A8A-8E22-734982D77EA9}"/>
              </a:ext>
            </a:extLst>
          </p:cNvPr>
          <p:cNvSpPr txBox="1"/>
          <p:nvPr/>
        </p:nvSpPr>
        <p:spPr>
          <a:xfrm>
            <a:off x="934373" y="290287"/>
            <a:ext cx="6611645" cy="707886"/>
          </a:xfrm>
          <a:prstGeom prst="rect">
            <a:avLst/>
          </a:prstGeom>
          <a:noFill/>
        </p:spPr>
        <p:txBody>
          <a:bodyPr wrap="square">
            <a:spAutoFit/>
          </a:bodyPr>
          <a:lstStyle/>
          <a:p>
            <a:r>
              <a:rPr lang="en-GB" sz="4000" dirty="0">
                <a:latin typeface="+mj-lt"/>
              </a:rPr>
              <a:t>Year-End Adjustments </a:t>
            </a:r>
            <a:endParaRPr lang="it-IT" sz="4000" dirty="0">
              <a:latin typeface="+mj-lt"/>
            </a:endParaRPr>
          </a:p>
        </p:txBody>
      </p:sp>
    </p:spTree>
    <p:extLst>
      <p:ext uri="{BB962C8B-B14F-4D97-AF65-F5344CB8AC3E}">
        <p14:creationId xmlns:p14="http://schemas.microsoft.com/office/powerpoint/2010/main" val="2954763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ttotitolo 6">
            <a:extLst>
              <a:ext uri="{FF2B5EF4-FFF2-40B4-BE49-F238E27FC236}">
                <a16:creationId xmlns:a16="http://schemas.microsoft.com/office/drawing/2014/main" id="{983AA1F7-42F2-47D2-97B3-6B9A0E9F80FF}"/>
              </a:ext>
            </a:extLst>
          </p:cNvPr>
          <p:cNvSpPr>
            <a:spLocks noGrp="1"/>
          </p:cNvSpPr>
          <p:nvPr>
            <p:ph type="subTitle" idx="1"/>
          </p:nvPr>
        </p:nvSpPr>
        <p:spPr>
          <a:xfrm>
            <a:off x="621436" y="1418775"/>
            <a:ext cx="10294214" cy="5140171"/>
          </a:xfrm>
        </p:spPr>
        <p:txBody>
          <a:bodyPr/>
          <a:lstStyle/>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ea typeface="+mn-ea"/>
                <a:cs typeface="+mn-cs"/>
              </a:rPr>
              <a:t>As with the OECD TP Guidelines, there is </a:t>
            </a:r>
            <a:r>
              <a:rPr kumimoji="0" lang="en-US" sz="2000" b="1" i="0" u="none" strike="noStrike" kern="1200" cap="none" spc="0" normalizeH="0" baseline="0" noProof="0" dirty="0">
                <a:ln>
                  <a:noFill/>
                </a:ln>
                <a:solidFill>
                  <a:schemeClr val="bg1"/>
                </a:solidFill>
                <a:effectLst/>
                <a:uLnTx/>
                <a:uFillTx/>
                <a:ea typeface="+mn-ea"/>
                <a:cs typeface="+mn-cs"/>
              </a:rPr>
              <a:t>no preference</a:t>
            </a:r>
            <a:r>
              <a:rPr kumimoji="0" lang="en-US" sz="2000" b="0" i="0" u="none" strike="noStrike" kern="1200" cap="none" spc="0" normalizeH="0" baseline="0" noProof="0" dirty="0">
                <a:ln>
                  <a:noFill/>
                </a:ln>
                <a:solidFill>
                  <a:schemeClr val="bg1"/>
                </a:solidFill>
                <a:effectLst/>
                <a:uLnTx/>
                <a:uFillTx/>
                <a:ea typeface="+mn-ea"/>
                <a:cs typeface="+mn-cs"/>
              </a:rPr>
              <a:t> for one of the approved </a:t>
            </a:r>
            <a:r>
              <a:rPr kumimoji="0" lang="en-US" sz="2000" b="1" i="0" u="none" strike="noStrike" kern="1200" cap="none" spc="0" normalizeH="0" baseline="0" noProof="0" dirty="0">
                <a:ln>
                  <a:noFill/>
                </a:ln>
                <a:solidFill>
                  <a:schemeClr val="bg1"/>
                </a:solidFill>
                <a:effectLst/>
                <a:uLnTx/>
                <a:uFillTx/>
                <a:ea typeface="+mn-ea"/>
                <a:cs typeface="+mn-cs"/>
              </a:rPr>
              <a:t>TP methods</a:t>
            </a:r>
            <a:r>
              <a:rPr kumimoji="0" lang="en-US" sz="2000" b="0" i="0" u="none" strike="noStrike" kern="1200" cap="none" spc="0" normalizeH="0" baseline="0" noProof="0" dirty="0">
                <a:ln>
                  <a:noFill/>
                </a:ln>
                <a:solidFill>
                  <a:schemeClr val="bg1"/>
                </a:solidFill>
                <a:effectLst/>
                <a:uLnTx/>
                <a:uFillTx/>
                <a:ea typeface="+mn-ea"/>
                <a:cs typeface="+mn-cs"/>
              </a:rPr>
              <a:t>. </a:t>
            </a:r>
          </a:p>
          <a:p>
            <a:pPr marL="715963" marR="0" lvl="0" indent="-3587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ea typeface="+mn-ea"/>
                <a:cs typeface="+mn-cs"/>
              </a:rPr>
              <a:t>Any </a:t>
            </a:r>
            <a:r>
              <a:rPr kumimoji="0" lang="en-US" sz="1800" b="1" i="0" u="none" strike="noStrike" kern="1200" cap="none" spc="0" normalizeH="0" baseline="0" noProof="0" dirty="0">
                <a:ln>
                  <a:noFill/>
                </a:ln>
                <a:solidFill>
                  <a:schemeClr val="bg1"/>
                </a:solidFill>
                <a:effectLst/>
                <a:uLnTx/>
                <a:uFillTx/>
                <a:ea typeface="+mn-ea"/>
                <a:cs typeface="+mn-cs"/>
              </a:rPr>
              <a:t>other TP method </a:t>
            </a:r>
            <a:r>
              <a:rPr kumimoji="0" lang="en-US" sz="1800" b="0" i="0" u="none" strike="noStrike" kern="1200" cap="none" spc="0" normalizeH="0" baseline="0" noProof="0" dirty="0">
                <a:ln>
                  <a:noFill/>
                </a:ln>
                <a:solidFill>
                  <a:schemeClr val="bg1"/>
                </a:solidFill>
                <a:effectLst/>
                <a:uLnTx/>
                <a:uFillTx/>
                <a:ea typeface="+mn-ea"/>
                <a:cs typeface="+mn-cs"/>
              </a:rPr>
              <a:t>can be applied only if it can be demonstrated that none of the approved methods can be reasonably applied to determine arm’s length conditions and such other method leads to results consistent with those achieved by independent enterprises (Art. 9 (2) TPD). </a:t>
            </a:r>
          </a:p>
          <a:p>
            <a:pPr marL="715963" marR="0" lvl="0" indent="-3587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ea typeface="+mn-ea"/>
                <a:cs typeface="+mn-cs"/>
              </a:rPr>
              <a:t>The selection of a TP method must aim at finding the </a:t>
            </a:r>
            <a:r>
              <a:rPr kumimoji="0" lang="en-US" sz="1800" b="1" i="0" u="none" strike="noStrike" kern="1200" cap="none" spc="0" normalizeH="0" baseline="0" noProof="0" dirty="0">
                <a:ln>
                  <a:noFill/>
                </a:ln>
                <a:solidFill>
                  <a:schemeClr val="bg1"/>
                </a:solidFill>
                <a:effectLst/>
                <a:uLnTx/>
                <a:uFillTx/>
                <a:ea typeface="+mn-ea"/>
                <a:cs typeface="+mn-cs"/>
              </a:rPr>
              <a:t>most appropriate </a:t>
            </a:r>
            <a:r>
              <a:rPr kumimoji="0" lang="en-US" sz="1800" b="0" i="0" u="none" strike="noStrike" kern="1200" cap="none" spc="0" normalizeH="0" baseline="0" noProof="0" dirty="0">
                <a:ln>
                  <a:noFill/>
                </a:ln>
                <a:solidFill>
                  <a:schemeClr val="bg1"/>
                </a:solidFill>
                <a:effectLst/>
                <a:uLnTx/>
                <a:uFillTx/>
                <a:ea typeface="+mn-ea"/>
                <a:cs typeface="+mn-cs"/>
              </a:rPr>
              <a:t>method for a particular case (Art. 10 TPD).</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ea typeface="+mn-ea"/>
                <a:cs typeface="+mn-cs"/>
              </a:rPr>
              <a:t>While the OECD TP Guidelines leaves how to determine an </a:t>
            </a:r>
            <a:r>
              <a:rPr kumimoji="0" lang="en-US" sz="2000" b="1" u="none" strike="noStrike" kern="1200" cap="none" spc="0" normalizeH="0" baseline="0" noProof="0" dirty="0">
                <a:ln>
                  <a:noFill/>
                </a:ln>
                <a:solidFill>
                  <a:schemeClr val="bg1"/>
                </a:solidFill>
                <a:effectLst/>
                <a:uLnTx/>
                <a:uFillTx/>
                <a:ea typeface="+mn-ea"/>
                <a:cs typeface="+mn-cs"/>
              </a:rPr>
              <a:t>arm’s length range </a:t>
            </a:r>
            <a:r>
              <a:rPr kumimoji="0" lang="en-US" sz="2000" b="0" i="0" u="none" strike="noStrike" kern="1200" cap="none" spc="0" normalizeH="0" baseline="0" noProof="0" dirty="0">
                <a:ln>
                  <a:noFill/>
                </a:ln>
                <a:solidFill>
                  <a:schemeClr val="bg1"/>
                </a:solidFill>
                <a:effectLst/>
                <a:uLnTx/>
                <a:uFillTx/>
                <a:ea typeface="+mn-ea"/>
                <a:cs typeface="+mn-cs"/>
              </a:rPr>
              <a:t>to the taxpayer’s discretion, the TPD proposal contains </a:t>
            </a:r>
            <a:r>
              <a:rPr kumimoji="0" lang="en-US" sz="2000" b="1" i="0" u="none" strike="noStrike" kern="1200" cap="none" spc="0" normalizeH="0" baseline="0" noProof="0" dirty="0">
                <a:ln>
                  <a:noFill/>
                </a:ln>
                <a:solidFill>
                  <a:schemeClr val="bg1"/>
                </a:solidFill>
                <a:effectLst/>
                <a:uLnTx/>
                <a:uFillTx/>
                <a:ea typeface="+mn-ea"/>
                <a:cs typeface="+mn-cs"/>
              </a:rPr>
              <a:t>further provisions</a:t>
            </a:r>
            <a:r>
              <a:rPr kumimoji="0" lang="en-US" sz="2000" b="0" i="0" u="none" strike="noStrike" kern="1200" cap="none" spc="0" normalizeH="0" baseline="0" noProof="0" dirty="0">
                <a:ln>
                  <a:noFill/>
                </a:ln>
                <a:solidFill>
                  <a:schemeClr val="bg1"/>
                </a:solidFill>
                <a:effectLst/>
                <a:uLnTx/>
                <a:uFillTx/>
                <a:ea typeface="+mn-ea"/>
                <a:cs typeface="+mn-cs"/>
              </a:rPr>
              <a:t>:</a:t>
            </a:r>
          </a:p>
          <a:p>
            <a:pPr marL="715963" marR="0" lvl="0" indent="-3587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ea typeface="+mn-ea"/>
                <a:cs typeface="+mn-cs"/>
              </a:rPr>
              <a:t>Art. 12 (2) TPD specifies the interquartile range from the </a:t>
            </a:r>
            <a:r>
              <a:rPr kumimoji="0" lang="en-US" sz="1800" b="1" i="0" u="none" strike="noStrike" kern="1200" cap="none" spc="0" normalizeH="0" baseline="0" noProof="0" dirty="0">
                <a:ln>
                  <a:noFill/>
                </a:ln>
                <a:solidFill>
                  <a:schemeClr val="bg1"/>
                </a:solidFill>
                <a:effectLst/>
                <a:uLnTx/>
                <a:uFillTx/>
                <a:ea typeface="+mn-ea"/>
                <a:cs typeface="+mn-cs"/>
              </a:rPr>
              <a:t>25th to the 75th percentile </a:t>
            </a:r>
            <a:r>
              <a:rPr kumimoji="0" lang="en-US" sz="1800" b="0" i="0" u="none" strike="noStrike" kern="1200" cap="none" spc="0" normalizeH="0" baseline="0" noProof="0" dirty="0">
                <a:ln>
                  <a:noFill/>
                </a:ln>
                <a:solidFill>
                  <a:schemeClr val="bg1"/>
                </a:solidFill>
                <a:effectLst/>
                <a:uLnTx/>
                <a:uFillTx/>
                <a:ea typeface="+mn-ea"/>
                <a:cs typeface="+mn-cs"/>
              </a:rPr>
              <a:t>of the results derived from the uncontrolled comparative values. </a:t>
            </a:r>
          </a:p>
          <a:p>
            <a:pPr marL="715963" marR="0" lvl="0" indent="-3587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ea typeface="+mn-ea"/>
                <a:cs typeface="+mn-cs"/>
              </a:rPr>
              <a:t>To </a:t>
            </a:r>
            <a:r>
              <a:rPr kumimoji="0" lang="en-US" sz="1800" b="0" i="0" u="none" strike="noStrike" kern="1200" cap="none" spc="0" normalizeH="0" baseline="0" noProof="0" dirty="0" err="1">
                <a:ln>
                  <a:noFill/>
                </a:ln>
                <a:solidFill>
                  <a:schemeClr val="bg1"/>
                </a:solidFill>
                <a:effectLst/>
                <a:uLnTx/>
                <a:uFillTx/>
                <a:ea typeface="+mn-ea"/>
                <a:cs typeface="+mn-cs"/>
              </a:rPr>
              <a:t>minimise</a:t>
            </a:r>
            <a:r>
              <a:rPr kumimoji="0" lang="en-US" sz="1800" b="0" i="0" u="none" strike="noStrike" kern="1200" cap="none" spc="0" normalizeH="0" baseline="0" noProof="0" dirty="0">
                <a:ln>
                  <a:noFill/>
                </a:ln>
                <a:solidFill>
                  <a:schemeClr val="bg1"/>
                </a:solidFill>
                <a:effectLst/>
                <a:uLnTx/>
                <a:uFillTx/>
                <a:ea typeface="+mn-ea"/>
                <a:cs typeface="+mn-cs"/>
              </a:rPr>
              <a:t> disputes and ensure a consistent approach, </a:t>
            </a:r>
            <a:r>
              <a:rPr kumimoji="0" lang="en-US" sz="1800" b="1" i="0" u="none" strike="noStrike" kern="1200" cap="none" spc="0" normalizeH="0" baseline="0" noProof="0" dirty="0">
                <a:ln>
                  <a:noFill/>
                </a:ln>
                <a:solidFill>
                  <a:schemeClr val="bg1"/>
                </a:solidFill>
                <a:effectLst/>
                <a:uLnTx/>
                <a:uFillTx/>
                <a:ea typeface="+mn-ea"/>
                <a:cs typeface="+mn-cs"/>
              </a:rPr>
              <a:t>any results within </a:t>
            </a:r>
            <a:r>
              <a:rPr kumimoji="0" lang="en-US" sz="1800" b="0" i="0" u="none" strike="noStrike" kern="1200" cap="none" spc="0" normalizeH="0" baseline="0" noProof="0" dirty="0">
                <a:ln>
                  <a:noFill/>
                </a:ln>
                <a:solidFill>
                  <a:schemeClr val="bg1"/>
                </a:solidFill>
                <a:effectLst/>
                <a:uLnTx/>
                <a:uFillTx/>
                <a:ea typeface="+mn-ea"/>
                <a:cs typeface="+mn-cs"/>
              </a:rPr>
              <a:t>the interquartile range should not be adjusted (Art. 12 (3) TPD).</a:t>
            </a:r>
          </a:p>
          <a:p>
            <a:pPr marL="715963" marR="0" lvl="0" indent="-3587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ea typeface="+mn-ea"/>
                <a:cs typeface="+mn-cs"/>
              </a:rPr>
              <a:t>If any, adjustments must be made to the </a:t>
            </a:r>
            <a:r>
              <a:rPr kumimoji="0" lang="en-US" sz="1800" b="1" i="0" u="none" strike="noStrike" kern="1200" cap="none" spc="0" normalizeH="0" baseline="0" noProof="0" dirty="0">
                <a:ln>
                  <a:noFill/>
                </a:ln>
                <a:solidFill>
                  <a:schemeClr val="bg1"/>
                </a:solidFill>
                <a:effectLst/>
                <a:uLnTx/>
                <a:uFillTx/>
                <a:ea typeface="+mn-ea"/>
                <a:cs typeface="+mn-cs"/>
              </a:rPr>
              <a:t>median</a:t>
            </a:r>
            <a:r>
              <a:rPr kumimoji="0" lang="en-US" sz="1800" b="0" i="0" u="none" strike="noStrike" kern="1200" cap="none" spc="0" normalizeH="0" baseline="0" noProof="0" dirty="0">
                <a:ln>
                  <a:noFill/>
                </a:ln>
                <a:solidFill>
                  <a:schemeClr val="bg1"/>
                </a:solidFill>
                <a:effectLst/>
                <a:uLnTx/>
                <a:uFillTx/>
                <a:ea typeface="+mn-ea"/>
                <a:cs typeface="+mn-cs"/>
              </a:rPr>
              <a:t> (Art. 12 (4) TPD).</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ea typeface="+mn-ea"/>
                <a:cs typeface="+mn-cs"/>
              </a:rPr>
              <a:t>Annex 2 of the TPD proposal provides a </a:t>
            </a:r>
            <a:r>
              <a:rPr kumimoji="0" lang="en-US" sz="2000" b="1" i="0" u="none" strike="noStrike" kern="1200" cap="none" spc="0" normalizeH="0" baseline="0" noProof="0" dirty="0">
                <a:ln>
                  <a:noFill/>
                </a:ln>
                <a:solidFill>
                  <a:schemeClr val="bg1"/>
                </a:solidFill>
                <a:effectLst/>
                <a:uLnTx/>
                <a:uFillTx/>
                <a:ea typeface="+mn-ea"/>
                <a:cs typeface="+mn-cs"/>
              </a:rPr>
              <a:t>common template for TP documentations </a:t>
            </a:r>
            <a:r>
              <a:rPr kumimoji="0" lang="en-US" sz="2000" b="0" i="0" u="none" strike="noStrike" kern="1200" cap="none" spc="0" normalizeH="0" baseline="0" noProof="0" dirty="0">
                <a:ln>
                  <a:noFill/>
                </a:ln>
                <a:solidFill>
                  <a:schemeClr val="bg1"/>
                </a:solidFill>
                <a:effectLst/>
                <a:uLnTx/>
                <a:uFillTx/>
                <a:ea typeface="+mn-ea"/>
                <a:cs typeface="+mn-cs"/>
              </a:rPr>
              <a:t>under    Art. 13 TPD to reduce local specificities and to provide simplification and potential cost savings.</a:t>
            </a:r>
          </a:p>
        </p:txBody>
      </p:sp>
      <p:sp>
        <p:nvSpPr>
          <p:cNvPr id="2" name="Segnaposto numero diapositiva 1">
            <a:extLst>
              <a:ext uri="{FF2B5EF4-FFF2-40B4-BE49-F238E27FC236}">
                <a16:creationId xmlns:a16="http://schemas.microsoft.com/office/drawing/2014/main" id="{56640B82-348E-4862-B3E5-B32120531B31}"/>
              </a:ext>
            </a:extLst>
          </p:cNvPr>
          <p:cNvSpPr>
            <a:spLocks noGrp="1"/>
          </p:cNvSpPr>
          <p:nvPr>
            <p:ph type="sldNum" sz="quarter" idx="4"/>
          </p:nvPr>
        </p:nvSpPr>
        <p:spPr/>
        <p:txBody>
          <a:bodyPr/>
          <a:lstStyle/>
          <a:p>
            <a:fld id="{05C3E54F-2507-47EA-A33B-1461F613C144}" type="slidenum">
              <a:rPr lang="en-US" smtClean="0"/>
              <a:pPr/>
              <a:t>19</a:t>
            </a:fld>
            <a:endParaRPr lang="en-US" dirty="0"/>
          </a:p>
        </p:txBody>
      </p:sp>
      <p:sp>
        <p:nvSpPr>
          <p:cNvPr id="9" name="CasellaDiTesto 8">
            <a:extLst>
              <a:ext uri="{FF2B5EF4-FFF2-40B4-BE49-F238E27FC236}">
                <a16:creationId xmlns:a16="http://schemas.microsoft.com/office/drawing/2014/main" id="{26F845BE-6F1F-4A8A-8E22-734982D77EA9}"/>
              </a:ext>
            </a:extLst>
          </p:cNvPr>
          <p:cNvSpPr txBox="1"/>
          <p:nvPr/>
        </p:nvSpPr>
        <p:spPr>
          <a:xfrm>
            <a:off x="934373" y="290287"/>
            <a:ext cx="6611645" cy="707886"/>
          </a:xfrm>
          <a:prstGeom prst="rect">
            <a:avLst/>
          </a:prstGeom>
          <a:noFill/>
        </p:spPr>
        <p:txBody>
          <a:bodyPr wrap="square">
            <a:spAutoFit/>
          </a:bodyPr>
          <a:lstStyle/>
          <a:p>
            <a:r>
              <a:rPr lang="en-GB" sz="4000" dirty="0">
                <a:latin typeface="+mj-lt"/>
              </a:rPr>
              <a:t>Further Contents</a:t>
            </a:r>
            <a:endParaRPr lang="it-IT" sz="4000" dirty="0">
              <a:latin typeface="+mj-lt"/>
            </a:endParaRPr>
          </a:p>
        </p:txBody>
      </p:sp>
    </p:spTree>
    <p:extLst>
      <p:ext uri="{BB962C8B-B14F-4D97-AF65-F5344CB8AC3E}">
        <p14:creationId xmlns:p14="http://schemas.microsoft.com/office/powerpoint/2010/main" val="325411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DBA6B2E5-0ABC-48AF-AA6F-47DD64A88132}"/>
              </a:ext>
            </a:extLst>
          </p:cNvPr>
          <p:cNvSpPr>
            <a:spLocks noGrp="1"/>
          </p:cNvSpPr>
          <p:nvPr>
            <p:ph type="ctrTitle"/>
          </p:nvPr>
        </p:nvSpPr>
        <p:spPr/>
        <p:txBody>
          <a:bodyPr/>
          <a:lstStyle/>
          <a:p>
            <a:r>
              <a:rPr lang="en-US" sz="4400" b="1" dirty="0">
                <a:solidFill>
                  <a:schemeClr val="bg1"/>
                </a:solidFill>
              </a:rPr>
              <a:t>Introductory words</a:t>
            </a:r>
            <a:endParaRPr lang="it-IT" sz="4400" b="1" dirty="0">
              <a:solidFill>
                <a:schemeClr val="bg1"/>
              </a:solidFill>
            </a:endParaRPr>
          </a:p>
        </p:txBody>
      </p:sp>
      <p:sp>
        <p:nvSpPr>
          <p:cNvPr id="6" name="Sottotitolo 2">
            <a:extLst>
              <a:ext uri="{FF2B5EF4-FFF2-40B4-BE49-F238E27FC236}">
                <a16:creationId xmlns:a16="http://schemas.microsoft.com/office/drawing/2014/main" id="{516BBBB9-2E21-48CF-9317-EF17F536F77D}"/>
              </a:ext>
            </a:extLst>
          </p:cNvPr>
          <p:cNvSpPr>
            <a:spLocks noGrp="1"/>
          </p:cNvSpPr>
          <p:nvPr>
            <p:ph type="subTitle" idx="1"/>
          </p:nvPr>
        </p:nvSpPr>
        <p:spPr>
          <a:xfrm>
            <a:off x="614363" y="3602038"/>
            <a:ext cx="10053637" cy="1655762"/>
          </a:xfrm>
        </p:spPr>
        <p:txBody>
          <a:bodyPr/>
          <a:lstStyle/>
          <a:p>
            <a:endParaRPr lang="fi-FI" sz="4000" dirty="0">
              <a:solidFill>
                <a:schemeClr val="bg1"/>
              </a:solidFill>
            </a:endParaRPr>
          </a:p>
          <a:p>
            <a:r>
              <a:rPr lang="fi-FI" sz="4000" dirty="0">
                <a:solidFill>
                  <a:schemeClr val="bg1"/>
                </a:solidFill>
              </a:rPr>
              <a:t>Cécile Brokelind, chair of EATLP</a:t>
            </a:r>
          </a:p>
          <a:p>
            <a:r>
              <a:rPr lang="fi-FI" sz="4000" dirty="0">
                <a:solidFill>
                  <a:schemeClr val="bg1"/>
                </a:solidFill>
              </a:rPr>
              <a:t>Daniel Gutmann, chair of IFA Europe</a:t>
            </a:r>
            <a:endParaRPr lang="it-IT" dirty="0"/>
          </a:p>
        </p:txBody>
      </p:sp>
      <p:sp>
        <p:nvSpPr>
          <p:cNvPr id="2" name="Segnaposto numero diapositiva 1">
            <a:extLst>
              <a:ext uri="{FF2B5EF4-FFF2-40B4-BE49-F238E27FC236}">
                <a16:creationId xmlns:a16="http://schemas.microsoft.com/office/drawing/2014/main" id="{80FFDB97-F2EF-4392-9BC0-2AD9A608BD6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5C3E54F-2507-47EA-A33B-1461F613C14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506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DBA6B2E5-0ABC-48AF-AA6F-47DD64A88132}"/>
              </a:ext>
            </a:extLst>
          </p:cNvPr>
          <p:cNvSpPr>
            <a:spLocks noGrp="1"/>
          </p:cNvSpPr>
          <p:nvPr>
            <p:ph type="ctrTitle"/>
          </p:nvPr>
        </p:nvSpPr>
        <p:spPr>
          <a:xfrm>
            <a:off x="1524000" y="1122363"/>
            <a:ext cx="9144000" cy="1269855"/>
          </a:xfrm>
        </p:spPr>
        <p:txBody>
          <a:bodyPr/>
          <a:lstStyle/>
          <a:p>
            <a:r>
              <a:rPr lang="en-US" sz="4400" b="1" dirty="0">
                <a:solidFill>
                  <a:schemeClr val="bg1"/>
                </a:solidFill>
              </a:rPr>
              <a:t>Discussion</a:t>
            </a:r>
            <a:endParaRPr lang="it-IT" sz="4400" b="1" dirty="0">
              <a:solidFill>
                <a:schemeClr val="bg1"/>
              </a:solidFill>
            </a:endParaRPr>
          </a:p>
        </p:txBody>
      </p:sp>
      <p:sp>
        <p:nvSpPr>
          <p:cNvPr id="6" name="Sottotitolo 2">
            <a:extLst>
              <a:ext uri="{FF2B5EF4-FFF2-40B4-BE49-F238E27FC236}">
                <a16:creationId xmlns:a16="http://schemas.microsoft.com/office/drawing/2014/main" id="{516BBBB9-2E21-48CF-9317-EF17F536F77D}"/>
              </a:ext>
            </a:extLst>
          </p:cNvPr>
          <p:cNvSpPr>
            <a:spLocks noGrp="1"/>
          </p:cNvSpPr>
          <p:nvPr>
            <p:ph type="subTitle" idx="1"/>
          </p:nvPr>
        </p:nvSpPr>
        <p:spPr>
          <a:xfrm>
            <a:off x="1807369" y="2992582"/>
            <a:ext cx="8860631" cy="2265218"/>
          </a:xfrm>
        </p:spPr>
        <p:txBody>
          <a:bodyPr/>
          <a:lstStyle/>
          <a:p>
            <a:r>
              <a:rPr lang="fi-FI" sz="4000" dirty="0">
                <a:solidFill>
                  <a:schemeClr val="bg1"/>
                </a:solidFill>
              </a:rPr>
              <a:t>Monica Cavallini</a:t>
            </a:r>
          </a:p>
          <a:p>
            <a:r>
              <a:rPr lang="fi-FI" sz="4000" dirty="0">
                <a:solidFill>
                  <a:schemeClr val="bg1"/>
                </a:solidFill>
              </a:rPr>
              <a:t>Xaver Ditz</a:t>
            </a:r>
          </a:p>
          <a:p>
            <a:r>
              <a:rPr lang="fi-FI" sz="4000" dirty="0">
                <a:solidFill>
                  <a:schemeClr val="bg1"/>
                </a:solidFill>
              </a:rPr>
              <a:t>Bego</a:t>
            </a:r>
            <a:r>
              <a:rPr lang="en-US" sz="4000" dirty="0">
                <a:solidFill>
                  <a:schemeClr val="bg1"/>
                </a:solidFill>
              </a:rPr>
              <a:t>ñ</a:t>
            </a:r>
            <a:r>
              <a:rPr lang="fi-FI" sz="4000" dirty="0">
                <a:solidFill>
                  <a:schemeClr val="bg1"/>
                </a:solidFill>
              </a:rPr>
              <a:t>a Garcia-Rozado Gonzalez</a:t>
            </a:r>
          </a:p>
          <a:p>
            <a:r>
              <a:rPr lang="fi-FI" sz="4000" dirty="0">
                <a:solidFill>
                  <a:schemeClr val="bg1"/>
                </a:solidFill>
              </a:rPr>
              <a:t>Jérôme Monsenego</a:t>
            </a:r>
            <a:endParaRPr lang="it-IT" sz="4000" dirty="0"/>
          </a:p>
          <a:p>
            <a:r>
              <a:rPr lang="fi-FI" sz="4000" dirty="0">
                <a:solidFill>
                  <a:schemeClr val="bg1"/>
                </a:solidFill>
              </a:rPr>
              <a:t>Rita Szudoczky</a:t>
            </a:r>
            <a:endParaRPr lang="it-IT" dirty="0"/>
          </a:p>
        </p:txBody>
      </p:sp>
      <p:sp>
        <p:nvSpPr>
          <p:cNvPr id="2" name="Segnaposto numero diapositiva 1">
            <a:extLst>
              <a:ext uri="{FF2B5EF4-FFF2-40B4-BE49-F238E27FC236}">
                <a16:creationId xmlns:a16="http://schemas.microsoft.com/office/drawing/2014/main" id="{80FFDB97-F2EF-4392-9BC0-2AD9A608BD6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5C3E54F-2507-47EA-A33B-1461F613C14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601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ttotitolo 6">
            <a:extLst>
              <a:ext uri="{FF2B5EF4-FFF2-40B4-BE49-F238E27FC236}">
                <a16:creationId xmlns:a16="http://schemas.microsoft.com/office/drawing/2014/main" id="{983AA1F7-42F2-47D2-97B3-6B9A0E9F80FF}"/>
              </a:ext>
            </a:extLst>
          </p:cNvPr>
          <p:cNvSpPr>
            <a:spLocks noGrp="1"/>
          </p:cNvSpPr>
          <p:nvPr>
            <p:ph type="subTitle" idx="1"/>
          </p:nvPr>
        </p:nvSpPr>
        <p:spPr>
          <a:xfrm>
            <a:off x="621436" y="1418775"/>
            <a:ext cx="10294214" cy="5140171"/>
          </a:xfrm>
        </p:spPr>
        <p:txBody>
          <a:bodyPr/>
          <a:lstStyle/>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ea typeface="+mn-ea"/>
                <a:cs typeface="+mn-cs"/>
              </a:rPr>
              <a:t>Arm’s length principle as a new EU law principle</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solidFill>
              </a:rPr>
              <a:t>Personal scope of the directive</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ea typeface="+mn-ea"/>
                <a:cs typeface="+mn-cs"/>
              </a:rPr>
              <a:t>Corresponding adjustments</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solidFill>
              </a:rPr>
              <a:t>TP methods</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ea typeface="+mn-ea"/>
                <a:cs typeface="+mn-cs"/>
              </a:rPr>
              <a:t>Arm’s length range</a:t>
            </a:r>
            <a:endParaRPr kumimoji="0" lang="en-US" sz="1800" b="0" i="0" u="none" strike="noStrike" kern="1200" cap="none" spc="0" normalizeH="0" baseline="0" noProof="0" dirty="0">
              <a:ln>
                <a:noFill/>
              </a:ln>
              <a:solidFill>
                <a:schemeClr val="bg1"/>
              </a:solidFill>
              <a:effectLst/>
              <a:uLnTx/>
              <a:uFillTx/>
              <a:ea typeface="+mn-ea"/>
              <a:cs typeface="+mn-cs"/>
            </a:endParaRPr>
          </a:p>
        </p:txBody>
      </p:sp>
      <p:sp>
        <p:nvSpPr>
          <p:cNvPr id="2" name="Segnaposto numero diapositiva 1">
            <a:extLst>
              <a:ext uri="{FF2B5EF4-FFF2-40B4-BE49-F238E27FC236}">
                <a16:creationId xmlns:a16="http://schemas.microsoft.com/office/drawing/2014/main" id="{56640B82-348E-4862-B3E5-B32120531B31}"/>
              </a:ext>
            </a:extLst>
          </p:cNvPr>
          <p:cNvSpPr>
            <a:spLocks noGrp="1"/>
          </p:cNvSpPr>
          <p:nvPr>
            <p:ph type="sldNum" sz="quarter" idx="4"/>
          </p:nvPr>
        </p:nvSpPr>
        <p:spPr/>
        <p:txBody>
          <a:bodyPr/>
          <a:lstStyle/>
          <a:p>
            <a:fld id="{05C3E54F-2507-47EA-A33B-1461F613C144}" type="slidenum">
              <a:rPr lang="en-US" smtClean="0"/>
              <a:pPr/>
              <a:t>21</a:t>
            </a:fld>
            <a:endParaRPr lang="en-US" dirty="0"/>
          </a:p>
        </p:txBody>
      </p:sp>
      <p:sp>
        <p:nvSpPr>
          <p:cNvPr id="9" name="CasellaDiTesto 8">
            <a:extLst>
              <a:ext uri="{FF2B5EF4-FFF2-40B4-BE49-F238E27FC236}">
                <a16:creationId xmlns:a16="http://schemas.microsoft.com/office/drawing/2014/main" id="{26F845BE-6F1F-4A8A-8E22-734982D77EA9}"/>
              </a:ext>
            </a:extLst>
          </p:cNvPr>
          <p:cNvSpPr txBox="1"/>
          <p:nvPr/>
        </p:nvSpPr>
        <p:spPr>
          <a:xfrm>
            <a:off x="934373" y="290287"/>
            <a:ext cx="6611645" cy="707886"/>
          </a:xfrm>
          <a:prstGeom prst="rect">
            <a:avLst/>
          </a:prstGeom>
          <a:noFill/>
        </p:spPr>
        <p:txBody>
          <a:bodyPr wrap="square">
            <a:spAutoFit/>
          </a:bodyPr>
          <a:lstStyle/>
          <a:p>
            <a:r>
              <a:rPr lang="en-GB" sz="4000" dirty="0">
                <a:latin typeface="+mj-lt"/>
              </a:rPr>
              <a:t>Topics for discussion</a:t>
            </a:r>
            <a:endParaRPr lang="it-IT" sz="4000" dirty="0">
              <a:latin typeface="+mj-lt"/>
            </a:endParaRPr>
          </a:p>
        </p:txBody>
      </p:sp>
    </p:spTree>
    <p:extLst>
      <p:ext uri="{BB962C8B-B14F-4D97-AF65-F5344CB8AC3E}">
        <p14:creationId xmlns:p14="http://schemas.microsoft.com/office/powerpoint/2010/main" val="1543298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DBA6B2E5-0ABC-48AF-AA6F-47DD64A88132}"/>
              </a:ext>
            </a:extLst>
          </p:cNvPr>
          <p:cNvSpPr>
            <a:spLocks noGrp="1"/>
          </p:cNvSpPr>
          <p:nvPr>
            <p:ph type="ctrTitle"/>
          </p:nvPr>
        </p:nvSpPr>
        <p:spPr/>
        <p:txBody>
          <a:bodyPr/>
          <a:lstStyle/>
          <a:p>
            <a:r>
              <a:rPr lang="en-US" sz="4400" b="1" dirty="0">
                <a:solidFill>
                  <a:schemeClr val="bg1"/>
                </a:solidFill>
              </a:rPr>
              <a:t>II- B</a:t>
            </a:r>
            <a:br>
              <a:rPr lang="en-US" sz="4400" b="1" dirty="0">
                <a:solidFill>
                  <a:schemeClr val="bg1"/>
                </a:solidFill>
              </a:rPr>
            </a:br>
            <a:r>
              <a:rPr lang="en-US" sz="4400" b="1" dirty="0">
                <a:solidFill>
                  <a:schemeClr val="bg1"/>
                </a:solidFill>
              </a:rPr>
              <a:t>The EU Commission’s BEFIT proposal and its provisions on transfer pricing</a:t>
            </a:r>
            <a:endParaRPr lang="it-IT" sz="4400" b="1" dirty="0">
              <a:solidFill>
                <a:schemeClr val="bg1"/>
              </a:solidFill>
            </a:endParaRPr>
          </a:p>
        </p:txBody>
      </p:sp>
      <p:sp>
        <p:nvSpPr>
          <p:cNvPr id="6" name="Sottotitolo 2">
            <a:extLst>
              <a:ext uri="{FF2B5EF4-FFF2-40B4-BE49-F238E27FC236}">
                <a16:creationId xmlns:a16="http://schemas.microsoft.com/office/drawing/2014/main" id="{516BBBB9-2E21-48CF-9317-EF17F536F77D}"/>
              </a:ext>
            </a:extLst>
          </p:cNvPr>
          <p:cNvSpPr>
            <a:spLocks noGrp="1"/>
          </p:cNvSpPr>
          <p:nvPr>
            <p:ph type="subTitle" idx="1"/>
          </p:nvPr>
        </p:nvSpPr>
        <p:spPr>
          <a:xfrm>
            <a:off x="407194" y="3602038"/>
            <a:ext cx="10260806" cy="1655762"/>
          </a:xfrm>
        </p:spPr>
        <p:txBody>
          <a:bodyPr/>
          <a:lstStyle/>
          <a:p>
            <a:endParaRPr lang="fi-FI" sz="4000" dirty="0">
              <a:solidFill>
                <a:schemeClr val="bg1"/>
              </a:solidFill>
            </a:endParaRPr>
          </a:p>
          <a:p>
            <a:r>
              <a:rPr lang="fi-FI" sz="4000" dirty="0">
                <a:solidFill>
                  <a:schemeClr val="bg1"/>
                </a:solidFill>
              </a:rPr>
              <a:t>Introduction by Rita Szudoczky</a:t>
            </a:r>
            <a:endParaRPr lang="it-IT" dirty="0"/>
          </a:p>
        </p:txBody>
      </p:sp>
      <p:sp>
        <p:nvSpPr>
          <p:cNvPr id="2" name="Segnaposto numero diapositiva 1">
            <a:extLst>
              <a:ext uri="{FF2B5EF4-FFF2-40B4-BE49-F238E27FC236}">
                <a16:creationId xmlns:a16="http://schemas.microsoft.com/office/drawing/2014/main" id="{80FFDB97-F2EF-4392-9BC0-2AD9A608BD6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5C3E54F-2507-47EA-A33B-1461F613C14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3377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ttotitolo 6">
            <a:extLst>
              <a:ext uri="{FF2B5EF4-FFF2-40B4-BE49-F238E27FC236}">
                <a16:creationId xmlns:a16="http://schemas.microsoft.com/office/drawing/2014/main" id="{983AA1F7-42F2-47D2-97B3-6B9A0E9F80FF}"/>
              </a:ext>
            </a:extLst>
          </p:cNvPr>
          <p:cNvSpPr>
            <a:spLocks noGrp="1"/>
          </p:cNvSpPr>
          <p:nvPr>
            <p:ph type="subTitle" idx="1"/>
          </p:nvPr>
        </p:nvSpPr>
        <p:spPr>
          <a:xfrm>
            <a:off x="621436" y="1418775"/>
            <a:ext cx="11345774" cy="51401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bg1"/>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ea typeface="+mn-ea"/>
                <a:cs typeface="+mn-cs"/>
              </a:rPr>
              <a:t>Common rules for computing the corporate tax base in the EU for in-scope corporate groups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bg1"/>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dirty="0">
                <a:solidFill>
                  <a:schemeClr val="bg1"/>
                </a:solidFill>
              </a:rPr>
              <a:t>Declared purposes of the proposal</a:t>
            </a:r>
          </a:p>
          <a:p>
            <a:pPr marL="714375" marR="0" lvl="0" indent="-447675"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chemeClr val="bg1"/>
                </a:solidFill>
                <a:effectLst/>
                <a:uLnTx/>
                <a:uFillTx/>
                <a:ea typeface="+mn-ea"/>
                <a:cs typeface="+mn-cs"/>
              </a:rPr>
              <a:t>Simplifying tax rules and ensuring fair competition</a:t>
            </a:r>
          </a:p>
          <a:p>
            <a:pPr marL="714375" marR="0" lvl="0" indent="-447675"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US" sz="3200" dirty="0">
                <a:solidFill>
                  <a:schemeClr val="bg1"/>
                </a:solidFill>
              </a:rPr>
              <a:t>Enhance tax certainty and reduce tax disputes</a:t>
            </a:r>
          </a:p>
          <a:p>
            <a:pPr marL="714375" marR="0" lvl="0" indent="-447675"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chemeClr val="bg1"/>
                </a:solidFill>
                <a:effectLst/>
                <a:uLnTx/>
                <a:uFillTx/>
                <a:ea typeface="+mn-ea"/>
                <a:cs typeface="+mn-cs"/>
              </a:rPr>
              <a:t>Stimulate growth and investment in the EU</a:t>
            </a:r>
          </a:p>
          <a:p>
            <a:pPr marL="714375" marR="0" lvl="0" indent="-447675"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3200" b="0" i="0" u="none" strike="noStrike" kern="1200" cap="none" spc="0" normalizeH="0" baseline="0" noProof="0" dirty="0">
              <a:ln>
                <a:noFill/>
              </a:ln>
              <a:solidFill>
                <a:schemeClr val="bg1"/>
              </a:solidFill>
              <a:effectLst/>
              <a:uLnTx/>
              <a:uFillTx/>
              <a:ea typeface="+mn-ea"/>
              <a:cs typeface="+mn-cs"/>
            </a:endParaRPr>
          </a:p>
          <a:p>
            <a:endParaRPr lang="it-IT" dirty="0"/>
          </a:p>
        </p:txBody>
      </p:sp>
      <p:sp>
        <p:nvSpPr>
          <p:cNvPr id="2" name="Segnaposto numero diapositiva 1">
            <a:extLst>
              <a:ext uri="{FF2B5EF4-FFF2-40B4-BE49-F238E27FC236}">
                <a16:creationId xmlns:a16="http://schemas.microsoft.com/office/drawing/2014/main" id="{56640B82-348E-4862-B3E5-B32120531B31}"/>
              </a:ext>
            </a:extLst>
          </p:cNvPr>
          <p:cNvSpPr>
            <a:spLocks noGrp="1"/>
          </p:cNvSpPr>
          <p:nvPr>
            <p:ph type="sldNum" sz="quarter" idx="4"/>
          </p:nvPr>
        </p:nvSpPr>
        <p:spPr/>
        <p:txBody>
          <a:bodyPr/>
          <a:lstStyle/>
          <a:p>
            <a:fld id="{05C3E54F-2507-47EA-A33B-1461F613C144}" type="slidenum">
              <a:rPr lang="en-US" smtClean="0"/>
              <a:pPr/>
              <a:t>23</a:t>
            </a:fld>
            <a:endParaRPr lang="en-US" dirty="0"/>
          </a:p>
        </p:txBody>
      </p:sp>
      <p:sp>
        <p:nvSpPr>
          <p:cNvPr id="9" name="CasellaDiTesto 8">
            <a:extLst>
              <a:ext uri="{FF2B5EF4-FFF2-40B4-BE49-F238E27FC236}">
                <a16:creationId xmlns:a16="http://schemas.microsoft.com/office/drawing/2014/main" id="{26F845BE-6F1F-4A8A-8E22-734982D77EA9}"/>
              </a:ext>
            </a:extLst>
          </p:cNvPr>
          <p:cNvSpPr txBox="1"/>
          <p:nvPr/>
        </p:nvSpPr>
        <p:spPr>
          <a:xfrm>
            <a:off x="934373" y="290287"/>
            <a:ext cx="6611645" cy="707886"/>
          </a:xfrm>
          <a:prstGeom prst="rect">
            <a:avLst/>
          </a:prstGeom>
          <a:noFill/>
        </p:spPr>
        <p:txBody>
          <a:bodyPr wrap="square">
            <a:spAutoFit/>
          </a:bodyPr>
          <a:lstStyle/>
          <a:p>
            <a:r>
              <a:rPr lang="en-GB" sz="4000" dirty="0">
                <a:latin typeface="+mj-lt"/>
              </a:rPr>
              <a:t>Purpose of BEFIT </a:t>
            </a:r>
            <a:endParaRPr lang="it-IT" sz="4000" dirty="0">
              <a:latin typeface="+mj-lt"/>
            </a:endParaRPr>
          </a:p>
        </p:txBody>
      </p:sp>
    </p:spTree>
    <p:extLst>
      <p:ext uri="{BB962C8B-B14F-4D97-AF65-F5344CB8AC3E}">
        <p14:creationId xmlns:p14="http://schemas.microsoft.com/office/powerpoint/2010/main" val="2403534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6640B82-348E-4862-B3E5-B32120531B31}"/>
              </a:ext>
            </a:extLst>
          </p:cNvPr>
          <p:cNvSpPr>
            <a:spLocks noGrp="1"/>
          </p:cNvSpPr>
          <p:nvPr>
            <p:ph type="sldNum" sz="quarter" idx="4"/>
          </p:nvPr>
        </p:nvSpPr>
        <p:spPr/>
        <p:txBody>
          <a:bodyPr/>
          <a:lstStyle/>
          <a:p>
            <a:fld id="{05C3E54F-2507-47EA-A33B-1461F613C144}" type="slidenum">
              <a:rPr lang="en-US" smtClean="0"/>
              <a:pPr/>
              <a:t>24</a:t>
            </a:fld>
            <a:endParaRPr lang="en-US" dirty="0"/>
          </a:p>
        </p:txBody>
      </p:sp>
      <p:sp>
        <p:nvSpPr>
          <p:cNvPr id="9" name="CasellaDiTesto 8">
            <a:extLst>
              <a:ext uri="{FF2B5EF4-FFF2-40B4-BE49-F238E27FC236}">
                <a16:creationId xmlns:a16="http://schemas.microsoft.com/office/drawing/2014/main" id="{26F845BE-6F1F-4A8A-8E22-734982D77EA9}"/>
              </a:ext>
            </a:extLst>
          </p:cNvPr>
          <p:cNvSpPr txBox="1"/>
          <p:nvPr/>
        </p:nvSpPr>
        <p:spPr>
          <a:xfrm>
            <a:off x="934373" y="290287"/>
            <a:ext cx="6611645" cy="707886"/>
          </a:xfrm>
          <a:prstGeom prst="rect">
            <a:avLst/>
          </a:prstGeom>
          <a:noFill/>
        </p:spPr>
        <p:txBody>
          <a:bodyPr wrap="square">
            <a:spAutoFit/>
          </a:bodyPr>
          <a:lstStyle/>
          <a:p>
            <a:r>
              <a:rPr lang="en-GB" sz="4000" dirty="0">
                <a:latin typeface="+mj-lt"/>
              </a:rPr>
              <a:t>Mechanism of BEFIT </a:t>
            </a:r>
            <a:endParaRPr lang="it-IT" sz="4000" dirty="0">
              <a:latin typeface="+mj-lt"/>
            </a:endParaRPr>
          </a:p>
        </p:txBody>
      </p:sp>
      <p:pic>
        <p:nvPicPr>
          <p:cNvPr id="4" name="Picture 3">
            <a:extLst>
              <a:ext uri="{FF2B5EF4-FFF2-40B4-BE49-F238E27FC236}">
                <a16:creationId xmlns:a16="http://schemas.microsoft.com/office/drawing/2014/main" id="{1DCF2D95-92CF-FE06-21F8-02288E9E1DF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3076" y="1286461"/>
            <a:ext cx="1606081" cy="1080654"/>
          </a:xfrm>
          <a:prstGeom prst="rect">
            <a:avLst/>
          </a:prstGeom>
        </p:spPr>
      </p:pic>
      <p:sp>
        <p:nvSpPr>
          <p:cNvPr id="8" name="Subtitle 7">
            <a:extLst>
              <a:ext uri="{FF2B5EF4-FFF2-40B4-BE49-F238E27FC236}">
                <a16:creationId xmlns:a16="http://schemas.microsoft.com/office/drawing/2014/main" id="{5CBE8089-BEC0-433E-37D0-99D4C569764C}"/>
              </a:ext>
            </a:extLst>
          </p:cNvPr>
          <p:cNvSpPr>
            <a:spLocks noGrp="1"/>
          </p:cNvSpPr>
          <p:nvPr>
            <p:ph type="subTitle" idx="1"/>
          </p:nvPr>
        </p:nvSpPr>
        <p:spPr>
          <a:xfrm>
            <a:off x="2635848" y="1415197"/>
            <a:ext cx="9198713" cy="1080653"/>
          </a:xfrm>
        </p:spPr>
        <p:txBody>
          <a:bodyPr/>
          <a:lstStyle/>
          <a:p>
            <a:pPr algn="l"/>
            <a:r>
              <a:rPr lang="en-US" dirty="0">
                <a:solidFill>
                  <a:schemeClr val="bg1"/>
                </a:solidFill>
              </a:rPr>
              <a:t>All members of the BEFIT group calculate their tax base in accordance with a common set of rules: starting point is financial accounting statements to which adjustments are made as laid down in the Proposal</a:t>
            </a:r>
            <a:endParaRPr lang="en-GB" dirty="0">
              <a:solidFill>
                <a:schemeClr val="bg1"/>
              </a:solidFill>
            </a:endParaRPr>
          </a:p>
        </p:txBody>
      </p:sp>
      <p:sp>
        <p:nvSpPr>
          <p:cNvPr id="10" name="Subtitle 7">
            <a:extLst>
              <a:ext uri="{FF2B5EF4-FFF2-40B4-BE49-F238E27FC236}">
                <a16:creationId xmlns:a16="http://schemas.microsoft.com/office/drawing/2014/main" id="{1277E4A3-3FC6-0CFC-CF47-0D2760E476B3}"/>
              </a:ext>
            </a:extLst>
          </p:cNvPr>
          <p:cNvSpPr txBox="1">
            <a:spLocks/>
          </p:cNvSpPr>
          <p:nvPr/>
        </p:nvSpPr>
        <p:spPr>
          <a:xfrm>
            <a:off x="2712048" y="2786260"/>
            <a:ext cx="9198713" cy="82523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bg1"/>
                </a:solidFill>
              </a:rPr>
              <a:t>The tax bases of all members of the group are aggregated into one single tax base (BEFIT tax base): losses are automatically set off against profits</a:t>
            </a:r>
            <a:endParaRPr lang="en-GB" dirty="0">
              <a:solidFill>
                <a:schemeClr val="bg1"/>
              </a:solidFill>
            </a:endParaRPr>
          </a:p>
        </p:txBody>
      </p:sp>
      <p:pic>
        <p:nvPicPr>
          <p:cNvPr id="15" name="Picture 14">
            <a:extLst>
              <a:ext uri="{FF2B5EF4-FFF2-40B4-BE49-F238E27FC236}">
                <a16:creationId xmlns:a16="http://schemas.microsoft.com/office/drawing/2014/main" id="{F6F7AEFC-53C3-20C1-25FA-F78C0B42AD3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32155" y="2786260"/>
            <a:ext cx="1249936" cy="1015821"/>
          </a:xfrm>
          <a:prstGeom prst="rect">
            <a:avLst/>
          </a:prstGeom>
        </p:spPr>
      </p:pic>
      <p:sp>
        <p:nvSpPr>
          <p:cNvPr id="17" name="Subtitle 7">
            <a:extLst>
              <a:ext uri="{FF2B5EF4-FFF2-40B4-BE49-F238E27FC236}">
                <a16:creationId xmlns:a16="http://schemas.microsoft.com/office/drawing/2014/main" id="{D70BF60B-8760-2ED1-7224-C252BD772653}"/>
              </a:ext>
            </a:extLst>
          </p:cNvPr>
          <p:cNvSpPr txBox="1">
            <a:spLocks/>
          </p:cNvSpPr>
          <p:nvPr/>
        </p:nvSpPr>
        <p:spPr>
          <a:xfrm>
            <a:off x="2712048" y="3901904"/>
            <a:ext cx="9198713" cy="134665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bg1"/>
                </a:solidFill>
              </a:rPr>
              <a:t>Each Member State where the BEFIT group is present is allocated a percentage of the BEFIT tax base: calculated on the basis of the average of the taxable results in the previous three fiscal years (baseline allocation percentage)</a:t>
            </a:r>
            <a:endParaRPr lang="en-GB" dirty="0">
              <a:solidFill>
                <a:schemeClr val="bg1"/>
              </a:solidFill>
            </a:endParaRPr>
          </a:p>
        </p:txBody>
      </p:sp>
      <p:pic>
        <p:nvPicPr>
          <p:cNvPr id="19" name="Picture 18">
            <a:extLst>
              <a:ext uri="{FF2B5EF4-FFF2-40B4-BE49-F238E27FC236}">
                <a16:creationId xmlns:a16="http://schemas.microsoft.com/office/drawing/2014/main" id="{21EB4275-29CD-B6FC-2EC5-013C1177455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57992" y="4211013"/>
            <a:ext cx="1598262" cy="1065508"/>
          </a:xfrm>
          <a:prstGeom prst="rect">
            <a:avLst/>
          </a:prstGeom>
        </p:spPr>
      </p:pic>
      <p:sp>
        <p:nvSpPr>
          <p:cNvPr id="21" name="Subtitle 7">
            <a:extLst>
              <a:ext uri="{FF2B5EF4-FFF2-40B4-BE49-F238E27FC236}">
                <a16:creationId xmlns:a16="http://schemas.microsoft.com/office/drawing/2014/main" id="{F36823CA-0512-6CAD-3EFE-F46CF91D5059}"/>
              </a:ext>
            </a:extLst>
          </p:cNvPr>
          <p:cNvSpPr txBox="1">
            <a:spLocks/>
          </p:cNvSpPr>
          <p:nvPr/>
        </p:nvSpPr>
        <p:spPr>
          <a:xfrm>
            <a:off x="2713995" y="5538969"/>
            <a:ext cx="9042417" cy="115335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bg1"/>
                </a:solidFill>
              </a:rPr>
              <a:t>Each Member State can then adjust their allocated tax base according to their own national rules, calculate the profits, and tax at their national corporate tax rate.</a:t>
            </a:r>
            <a:endParaRPr lang="en-GB" dirty="0">
              <a:solidFill>
                <a:schemeClr val="bg1"/>
              </a:solidFill>
            </a:endParaRPr>
          </a:p>
        </p:txBody>
      </p:sp>
      <p:pic>
        <p:nvPicPr>
          <p:cNvPr id="23" name="Picture 22">
            <a:extLst>
              <a:ext uri="{FF2B5EF4-FFF2-40B4-BE49-F238E27FC236}">
                <a16:creationId xmlns:a16="http://schemas.microsoft.com/office/drawing/2014/main" id="{2ED5DD63-D7AD-73A9-FA65-2E8E085EAFD5}"/>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560982" y="5544482"/>
            <a:ext cx="1595272" cy="1212240"/>
          </a:xfrm>
          <a:prstGeom prst="rect">
            <a:avLst/>
          </a:prstGeom>
        </p:spPr>
      </p:pic>
    </p:spTree>
    <p:extLst>
      <p:ext uri="{BB962C8B-B14F-4D97-AF65-F5344CB8AC3E}">
        <p14:creationId xmlns:p14="http://schemas.microsoft.com/office/powerpoint/2010/main" val="2938061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6640B82-348E-4862-B3E5-B32120531B31}"/>
              </a:ext>
            </a:extLst>
          </p:cNvPr>
          <p:cNvSpPr>
            <a:spLocks noGrp="1"/>
          </p:cNvSpPr>
          <p:nvPr>
            <p:ph type="sldNum" sz="quarter" idx="4"/>
          </p:nvPr>
        </p:nvSpPr>
        <p:spPr/>
        <p:txBody>
          <a:bodyPr/>
          <a:lstStyle/>
          <a:p>
            <a:fld id="{05C3E54F-2507-47EA-A33B-1461F613C144}" type="slidenum">
              <a:rPr lang="en-US" smtClean="0"/>
              <a:pPr/>
              <a:t>25</a:t>
            </a:fld>
            <a:endParaRPr lang="en-US" dirty="0"/>
          </a:p>
        </p:txBody>
      </p:sp>
      <p:sp>
        <p:nvSpPr>
          <p:cNvPr id="9" name="CasellaDiTesto 8">
            <a:extLst>
              <a:ext uri="{FF2B5EF4-FFF2-40B4-BE49-F238E27FC236}">
                <a16:creationId xmlns:a16="http://schemas.microsoft.com/office/drawing/2014/main" id="{26F845BE-6F1F-4A8A-8E22-734982D77EA9}"/>
              </a:ext>
            </a:extLst>
          </p:cNvPr>
          <p:cNvSpPr txBox="1"/>
          <p:nvPr/>
        </p:nvSpPr>
        <p:spPr>
          <a:xfrm>
            <a:off x="876007" y="136525"/>
            <a:ext cx="10304316" cy="1077218"/>
          </a:xfrm>
          <a:prstGeom prst="rect">
            <a:avLst/>
          </a:prstGeom>
          <a:noFill/>
        </p:spPr>
        <p:txBody>
          <a:bodyPr wrap="square">
            <a:spAutoFit/>
          </a:bodyPr>
          <a:lstStyle/>
          <a:p>
            <a:r>
              <a:rPr lang="en-GB" sz="3200" dirty="0">
                <a:latin typeface="+mj-lt"/>
              </a:rPr>
              <a:t>Intra-BEFIT group transactions: </a:t>
            </a:r>
          </a:p>
          <a:p>
            <a:r>
              <a:rPr lang="en-GB" sz="3200" dirty="0">
                <a:latin typeface="+mj-lt"/>
              </a:rPr>
              <a:t>Risk assessment framework (Art. 45(3))</a:t>
            </a:r>
            <a:endParaRPr lang="it-IT" sz="3200" dirty="0">
              <a:latin typeface="+mj-lt"/>
            </a:endParaRPr>
          </a:p>
        </p:txBody>
      </p:sp>
      <p:graphicFrame>
        <p:nvGraphicFramePr>
          <p:cNvPr id="15" name="Diagram 14">
            <a:extLst>
              <a:ext uri="{FF2B5EF4-FFF2-40B4-BE49-F238E27FC236}">
                <a16:creationId xmlns:a16="http://schemas.microsoft.com/office/drawing/2014/main" id="{3CEB7D73-2832-C87B-2FC7-317314AFD5BB}"/>
              </a:ext>
            </a:extLst>
          </p:cNvPr>
          <p:cNvGraphicFramePr/>
          <p:nvPr>
            <p:extLst>
              <p:ext uri="{D42A27DB-BD31-4B8C-83A1-F6EECF244321}">
                <p14:modId xmlns:p14="http://schemas.microsoft.com/office/powerpoint/2010/main" val="2878891904"/>
              </p:ext>
            </p:extLst>
          </p:nvPr>
        </p:nvGraphicFramePr>
        <p:xfrm>
          <a:off x="2127155" y="1515937"/>
          <a:ext cx="733020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a:extLst>
              <a:ext uri="{FF2B5EF4-FFF2-40B4-BE49-F238E27FC236}">
                <a16:creationId xmlns:a16="http://schemas.microsoft.com/office/drawing/2014/main" id="{CE478E4B-546B-475E-492A-228D0F669DB2}"/>
              </a:ext>
            </a:extLst>
          </p:cNvPr>
          <p:cNvSpPr txBox="1"/>
          <p:nvPr/>
        </p:nvSpPr>
        <p:spPr>
          <a:xfrm>
            <a:off x="6182536" y="2279898"/>
            <a:ext cx="3274828" cy="707886"/>
          </a:xfrm>
          <a:prstGeom prst="rect">
            <a:avLst/>
          </a:prstGeom>
          <a:solidFill>
            <a:srgbClr val="FF0000"/>
          </a:solidFill>
        </p:spPr>
        <p:txBody>
          <a:bodyPr wrap="square" rtlCol="0">
            <a:spAutoFit/>
          </a:bodyPr>
          <a:lstStyle/>
          <a:p>
            <a:pPr algn="ctr"/>
            <a:r>
              <a:rPr lang="de-AT" sz="4000" dirty="0">
                <a:solidFill>
                  <a:schemeClr val="bg1"/>
                </a:solidFill>
              </a:rPr>
              <a:t>High-</a:t>
            </a:r>
            <a:r>
              <a:rPr lang="de-AT" sz="4000" dirty="0" err="1">
                <a:solidFill>
                  <a:schemeClr val="bg1"/>
                </a:solidFill>
              </a:rPr>
              <a:t>risk</a:t>
            </a:r>
            <a:r>
              <a:rPr lang="de-AT" sz="4000" dirty="0">
                <a:solidFill>
                  <a:schemeClr val="bg1"/>
                </a:solidFill>
              </a:rPr>
              <a:t> </a:t>
            </a:r>
            <a:r>
              <a:rPr lang="de-AT" sz="4000" dirty="0" err="1">
                <a:solidFill>
                  <a:schemeClr val="bg1"/>
                </a:solidFill>
              </a:rPr>
              <a:t>zone</a:t>
            </a:r>
            <a:endParaRPr lang="de-AT" sz="4000" dirty="0">
              <a:solidFill>
                <a:schemeClr val="bg1"/>
              </a:solidFill>
            </a:endParaRPr>
          </a:p>
        </p:txBody>
      </p:sp>
      <p:sp>
        <p:nvSpPr>
          <p:cNvPr id="18" name="TextBox 17">
            <a:extLst>
              <a:ext uri="{FF2B5EF4-FFF2-40B4-BE49-F238E27FC236}">
                <a16:creationId xmlns:a16="http://schemas.microsoft.com/office/drawing/2014/main" id="{EF0E51A6-0D71-AC4E-77AD-DEE95208A575}"/>
              </a:ext>
            </a:extLst>
          </p:cNvPr>
          <p:cNvSpPr txBox="1"/>
          <p:nvPr/>
        </p:nvSpPr>
        <p:spPr>
          <a:xfrm>
            <a:off x="2243467" y="2279898"/>
            <a:ext cx="3274828" cy="707886"/>
          </a:xfrm>
          <a:prstGeom prst="rect">
            <a:avLst/>
          </a:prstGeom>
          <a:solidFill>
            <a:srgbClr val="00B050"/>
          </a:solidFill>
        </p:spPr>
        <p:txBody>
          <a:bodyPr wrap="square" rtlCol="0">
            <a:spAutoFit/>
          </a:bodyPr>
          <a:lstStyle/>
          <a:p>
            <a:pPr algn="ctr"/>
            <a:r>
              <a:rPr lang="de-AT" sz="4000" dirty="0">
                <a:solidFill>
                  <a:schemeClr val="bg1"/>
                </a:solidFill>
              </a:rPr>
              <a:t>Low-</a:t>
            </a:r>
            <a:r>
              <a:rPr lang="de-AT" sz="4000" dirty="0" err="1">
                <a:solidFill>
                  <a:schemeClr val="bg1"/>
                </a:solidFill>
              </a:rPr>
              <a:t>risk</a:t>
            </a:r>
            <a:r>
              <a:rPr lang="de-AT" sz="4000" dirty="0">
                <a:solidFill>
                  <a:schemeClr val="bg1"/>
                </a:solidFill>
              </a:rPr>
              <a:t> </a:t>
            </a:r>
            <a:r>
              <a:rPr lang="de-AT" sz="4000" dirty="0" err="1">
                <a:solidFill>
                  <a:schemeClr val="bg1"/>
                </a:solidFill>
              </a:rPr>
              <a:t>zone</a:t>
            </a:r>
            <a:endParaRPr lang="de-AT" sz="4000" dirty="0">
              <a:solidFill>
                <a:schemeClr val="bg1"/>
              </a:solidFill>
            </a:endParaRPr>
          </a:p>
        </p:txBody>
      </p:sp>
      <p:sp>
        <p:nvSpPr>
          <p:cNvPr id="19" name="Arrow: Down 18">
            <a:extLst>
              <a:ext uri="{FF2B5EF4-FFF2-40B4-BE49-F238E27FC236}">
                <a16:creationId xmlns:a16="http://schemas.microsoft.com/office/drawing/2014/main" id="{2DB6C265-764C-14DD-EF2D-513D87CE1808}"/>
              </a:ext>
            </a:extLst>
          </p:cNvPr>
          <p:cNvSpPr/>
          <p:nvPr/>
        </p:nvSpPr>
        <p:spPr>
          <a:xfrm>
            <a:off x="3737342" y="4459630"/>
            <a:ext cx="287079" cy="329610"/>
          </a:xfrm>
          <a:prstGeom prst="down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Arrow: Down 19">
            <a:extLst>
              <a:ext uri="{FF2B5EF4-FFF2-40B4-BE49-F238E27FC236}">
                <a16:creationId xmlns:a16="http://schemas.microsoft.com/office/drawing/2014/main" id="{E94F93CB-0A5A-2E7E-9716-B9C33AAFF175}"/>
              </a:ext>
            </a:extLst>
          </p:cNvPr>
          <p:cNvSpPr/>
          <p:nvPr/>
        </p:nvSpPr>
        <p:spPr>
          <a:xfrm>
            <a:off x="7676410" y="4462652"/>
            <a:ext cx="287079" cy="329610"/>
          </a:xfrm>
          <a:prstGeom prst="down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Arrow: Right 20">
            <a:extLst>
              <a:ext uri="{FF2B5EF4-FFF2-40B4-BE49-F238E27FC236}">
                <a16:creationId xmlns:a16="http://schemas.microsoft.com/office/drawing/2014/main" id="{89AA495B-7655-8F82-F867-D36911AC7956}"/>
              </a:ext>
            </a:extLst>
          </p:cNvPr>
          <p:cNvSpPr/>
          <p:nvPr/>
        </p:nvSpPr>
        <p:spPr>
          <a:xfrm>
            <a:off x="9797433" y="5007934"/>
            <a:ext cx="520995" cy="393405"/>
          </a:xfrm>
          <a:prstGeom prst="right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TextBox 21">
            <a:extLst>
              <a:ext uri="{FF2B5EF4-FFF2-40B4-BE49-F238E27FC236}">
                <a16:creationId xmlns:a16="http://schemas.microsoft.com/office/drawing/2014/main" id="{F286CE37-042B-5A16-D43D-F1EE4FDA3C9F}"/>
              </a:ext>
            </a:extLst>
          </p:cNvPr>
          <p:cNvSpPr txBox="1"/>
          <p:nvPr/>
        </p:nvSpPr>
        <p:spPr>
          <a:xfrm>
            <a:off x="10318428" y="4370288"/>
            <a:ext cx="1903278" cy="2062103"/>
          </a:xfrm>
          <a:prstGeom prst="rect">
            <a:avLst/>
          </a:prstGeom>
          <a:noFill/>
        </p:spPr>
        <p:txBody>
          <a:bodyPr wrap="square" rtlCol="0">
            <a:spAutoFit/>
          </a:bodyPr>
          <a:lstStyle/>
          <a:p>
            <a:pPr algn="ctr"/>
            <a:r>
              <a:rPr lang="en-US" sz="1600" dirty="0">
                <a:solidFill>
                  <a:schemeClr val="bg1"/>
                </a:solidFill>
              </a:rPr>
              <a:t>BEFIT group member may provide evidence that the pricing complies with ALP, if successful full amount of expense is recognized </a:t>
            </a:r>
          </a:p>
        </p:txBody>
      </p:sp>
    </p:spTree>
    <p:extLst>
      <p:ext uri="{BB962C8B-B14F-4D97-AF65-F5344CB8AC3E}">
        <p14:creationId xmlns:p14="http://schemas.microsoft.com/office/powerpoint/2010/main" val="2184740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ttotitolo 6">
            <a:extLst>
              <a:ext uri="{FF2B5EF4-FFF2-40B4-BE49-F238E27FC236}">
                <a16:creationId xmlns:a16="http://schemas.microsoft.com/office/drawing/2014/main" id="{983AA1F7-42F2-47D2-97B3-6B9A0E9F80FF}"/>
              </a:ext>
            </a:extLst>
          </p:cNvPr>
          <p:cNvSpPr>
            <a:spLocks noGrp="1"/>
          </p:cNvSpPr>
          <p:nvPr>
            <p:ph type="subTitle" idx="1"/>
          </p:nvPr>
        </p:nvSpPr>
        <p:spPr>
          <a:xfrm>
            <a:off x="621436" y="1418775"/>
            <a:ext cx="11345774" cy="51401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ea typeface="+mn-ea"/>
                <a:cs typeface="+mn-cs"/>
              </a:rPr>
              <a:t>Eligible activities:</a:t>
            </a:r>
          </a:p>
          <a:p>
            <a:pPr marL="690563" marR="0" lvl="0" indent="-403225"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US" sz="2000" dirty="0">
                <a:solidFill>
                  <a:schemeClr val="bg1"/>
                </a:solidFill>
              </a:rPr>
              <a:t>Low-risk distributor</a:t>
            </a:r>
          </a:p>
          <a:p>
            <a:pPr marL="690563" marR="0" lvl="0" indent="-403225"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chemeClr val="bg1"/>
                </a:solidFill>
                <a:effectLst/>
                <a:uLnTx/>
                <a:uFillTx/>
                <a:ea typeface="+mn-ea"/>
                <a:cs typeface="+mn-cs"/>
              </a:rPr>
              <a:t>Contract manufacturer</a:t>
            </a:r>
          </a:p>
          <a:p>
            <a:pPr marL="287338" marR="0" lvl="0" indent="-2873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schemeClr val="bg1"/>
                </a:solidFill>
              </a:rPr>
              <a:t>Risk assessment by MSs in three TP risk zones = traffic light system:</a:t>
            </a:r>
          </a:p>
          <a:p>
            <a:pPr marL="690563" indent="-403225" algn="l">
              <a:buFont typeface="Wingdings" panose="05000000000000000000" pitchFamily="2" charset="2"/>
              <a:buChar char="Ø"/>
              <a:defRPr/>
            </a:pPr>
            <a:r>
              <a:rPr lang="en-US" sz="2000" dirty="0">
                <a:solidFill>
                  <a:schemeClr val="bg1"/>
                </a:solidFill>
              </a:rPr>
              <a:t>Based on public benchmarks </a:t>
            </a:r>
          </a:p>
          <a:p>
            <a:pPr marL="690563" marR="0" lvl="0" indent="-403225" algn="l" fontAlgn="auto">
              <a:spcAft>
                <a:spcPts val="0"/>
              </a:spcAft>
              <a:buClrTx/>
              <a:buSzTx/>
              <a:buFont typeface="Wingdings" panose="05000000000000000000" pitchFamily="2" charset="2"/>
              <a:buChar char="Ø"/>
              <a:tabLst/>
              <a:defRPr/>
            </a:pPr>
            <a:r>
              <a:rPr lang="en-US" sz="2000" dirty="0">
                <a:solidFill>
                  <a:schemeClr val="bg1"/>
                </a:solidFill>
              </a:rPr>
              <a:t>Profit performance of eligible BEFIT group member is compared to the interquartile range of public benchmarks (5-year average profit performance of independent entities)</a:t>
            </a:r>
          </a:p>
          <a:p>
            <a:pPr marL="690563" marR="0" lvl="0" indent="-403225" algn="l" fontAlgn="auto">
              <a:spcAft>
                <a:spcPts val="0"/>
              </a:spcAft>
              <a:buClrTx/>
              <a:buSzTx/>
              <a:buFont typeface="Wingdings" panose="05000000000000000000" pitchFamily="2" charset="2"/>
              <a:buChar char="Ø"/>
              <a:tabLst/>
              <a:defRPr/>
            </a:pPr>
            <a:r>
              <a:rPr lang="en-US" sz="2000" dirty="0">
                <a:solidFill>
                  <a:schemeClr val="bg1"/>
                </a:solidFill>
              </a:rPr>
              <a:t>Measuring profitability:</a:t>
            </a:r>
          </a:p>
          <a:p>
            <a:pPr marL="914400" marR="0" lvl="0" indent="-223838" algn="l" fontAlgn="auto">
              <a:spcAft>
                <a:spcPts val="0"/>
              </a:spcAft>
              <a:buClrTx/>
              <a:buSzTx/>
              <a:buFont typeface="Wingdings" panose="05000000000000000000" pitchFamily="2" charset="2"/>
              <a:buChar char="ü"/>
              <a:tabLst/>
              <a:defRPr/>
            </a:pPr>
            <a:r>
              <a:rPr lang="en-US" sz="2000" dirty="0">
                <a:solidFill>
                  <a:schemeClr val="bg1"/>
                </a:solidFill>
              </a:rPr>
              <a:t>Distribution activity:</a:t>
            </a:r>
          </a:p>
          <a:p>
            <a:pPr marL="914400" marR="0" lvl="0" indent="-223838" algn="l" fontAlgn="auto">
              <a:spcAft>
                <a:spcPts val="0"/>
              </a:spcAft>
              <a:buClrTx/>
              <a:buSzTx/>
              <a:buFont typeface="Wingdings" panose="05000000000000000000" pitchFamily="2" charset="2"/>
              <a:buChar char="ü"/>
              <a:tabLst/>
              <a:defRPr/>
            </a:pPr>
            <a:endParaRPr lang="en-US" sz="2000" dirty="0">
              <a:solidFill>
                <a:schemeClr val="bg1"/>
              </a:solidFill>
            </a:endParaRPr>
          </a:p>
          <a:p>
            <a:pPr marL="914400" marR="0" lvl="0" indent="-223838" algn="l" fontAlgn="auto">
              <a:spcAft>
                <a:spcPts val="0"/>
              </a:spcAft>
              <a:buClrTx/>
              <a:buSzTx/>
              <a:buFont typeface="Wingdings" panose="05000000000000000000" pitchFamily="2" charset="2"/>
              <a:buChar char="ü"/>
              <a:tabLst/>
              <a:defRPr/>
            </a:pPr>
            <a:r>
              <a:rPr lang="en-US" sz="2000" dirty="0">
                <a:solidFill>
                  <a:schemeClr val="bg1"/>
                </a:solidFill>
              </a:rPr>
              <a:t>Manufacturing activity: </a:t>
            </a:r>
          </a:p>
          <a:p>
            <a:pPr marL="266700" marR="0" lvl="0" algn="l" defTabSz="914400" rtl="0" eaLnBrk="1" fontAlgn="auto" latinLnBrk="0" hangingPunct="1">
              <a:lnSpc>
                <a:spcPct val="90000"/>
              </a:lnSpc>
              <a:spcBef>
                <a:spcPts val="1000"/>
              </a:spcBef>
              <a:spcAft>
                <a:spcPts val="0"/>
              </a:spcAft>
              <a:buClrTx/>
              <a:buSzTx/>
              <a:tabLst/>
              <a:defRPr/>
            </a:pPr>
            <a:endParaRPr kumimoji="0" lang="en-US" sz="3200" b="0" i="0" u="none" strike="noStrike" kern="1200" cap="none" spc="0" normalizeH="0" baseline="0" noProof="0" dirty="0">
              <a:ln>
                <a:noFill/>
              </a:ln>
              <a:solidFill>
                <a:schemeClr val="bg1"/>
              </a:solidFill>
              <a:effectLst/>
              <a:uLnTx/>
              <a:uFillTx/>
              <a:ea typeface="+mn-ea"/>
              <a:cs typeface="+mn-cs"/>
            </a:endParaRPr>
          </a:p>
          <a:p>
            <a:endParaRPr lang="it-IT" dirty="0"/>
          </a:p>
        </p:txBody>
      </p:sp>
      <p:sp>
        <p:nvSpPr>
          <p:cNvPr id="2" name="Segnaposto numero diapositiva 1">
            <a:extLst>
              <a:ext uri="{FF2B5EF4-FFF2-40B4-BE49-F238E27FC236}">
                <a16:creationId xmlns:a16="http://schemas.microsoft.com/office/drawing/2014/main" id="{56640B82-348E-4862-B3E5-B32120531B31}"/>
              </a:ext>
            </a:extLst>
          </p:cNvPr>
          <p:cNvSpPr>
            <a:spLocks noGrp="1"/>
          </p:cNvSpPr>
          <p:nvPr>
            <p:ph type="sldNum" sz="quarter" idx="4"/>
          </p:nvPr>
        </p:nvSpPr>
        <p:spPr/>
        <p:txBody>
          <a:bodyPr/>
          <a:lstStyle/>
          <a:p>
            <a:fld id="{05C3E54F-2507-47EA-A33B-1461F613C144}" type="slidenum">
              <a:rPr lang="en-US" smtClean="0"/>
              <a:pPr/>
              <a:t>26</a:t>
            </a:fld>
            <a:endParaRPr lang="en-US" dirty="0"/>
          </a:p>
        </p:txBody>
      </p:sp>
      <p:sp>
        <p:nvSpPr>
          <p:cNvPr id="9" name="CasellaDiTesto 8">
            <a:extLst>
              <a:ext uri="{FF2B5EF4-FFF2-40B4-BE49-F238E27FC236}">
                <a16:creationId xmlns:a16="http://schemas.microsoft.com/office/drawing/2014/main" id="{26F845BE-6F1F-4A8A-8E22-734982D77EA9}"/>
              </a:ext>
            </a:extLst>
          </p:cNvPr>
          <p:cNvSpPr txBox="1"/>
          <p:nvPr/>
        </p:nvSpPr>
        <p:spPr>
          <a:xfrm>
            <a:off x="876007" y="136525"/>
            <a:ext cx="10304316" cy="1077218"/>
          </a:xfrm>
          <a:prstGeom prst="rect">
            <a:avLst/>
          </a:prstGeom>
          <a:noFill/>
        </p:spPr>
        <p:txBody>
          <a:bodyPr wrap="square">
            <a:spAutoFit/>
          </a:bodyPr>
          <a:lstStyle/>
          <a:p>
            <a:r>
              <a:rPr lang="en-GB" sz="3200" dirty="0">
                <a:latin typeface="+mj-lt"/>
              </a:rPr>
              <a:t>External group transactions: </a:t>
            </a:r>
          </a:p>
          <a:p>
            <a:r>
              <a:rPr lang="en-GB" sz="3200" dirty="0">
                <a:latin typeface="+mj-lt"/>
              </a:rPr>
              <a:t>Simplified approach to TP compliance (Art. 50 et seq.)</a:t>
            </a:r>
            <a:endParaRPr lang="it-IT" sz="3200" dirty="0">
              <a:latin typeface="+mj-lt"/>
            </a:endParaRPr>
          </a:p>
        </p:txBody>
      </p:sp>
      <p:sp>
        <p:nvSpPr>
          <p:cNvPr id="4" name="TextBox 3">
            <a:extLst>
              <a:ext uri="{FF2B5EF4-FFF2-40B4-BE49-F238E27FC236}">
                <a16:creationId xmlns:a16="http://schemas.microsoft.com/office/drawing/2014/main" id="{1B4385CB-6190-6EA8-3202-33F6AAFE15A8}"/>
              </a:ext>
            </a:extLst>
          </p:cNvPr>
          <p:cNvSpPr txBox="1"/>
          <p:nvPr/>
        </p:nvSpPr>
        <p:spPr>
          <a:xfrm>
            <a:off x="3813544" y="4328329"/>
            <a:ext cx="914400" cy="707886"/>
          </a:xfrm>
          <a:prstGeom prst="rect">
            <a:avLst/>
          </a:prstGeom>
          <a:noFill/>
        </p:spPr>
        <p:txBody>
          <a:bodyPr wrap="square" rtlCol="0">
            <a:spAutoFit/>
          </a:bodyPr>
          <a:lstStyle/>
          <a:p>
            <a:pPr algn="ctr"/>
            <a:r>
              <a:rPr lang="de-AT" sz="2000" dirty="0">
                <a:solidFill>
                  <a:schemeClr val="bg1"/>
                </a:solidFill>
              </a:rPr>
              <a:t>EBIT</a:t>
            </a:r>
          </a:p>
          <a:p>
            <a:pPr algn="ctr"/>
            <a:r>
              <a:rPr lang="de-AT" sz="2000" dirty="0">
                <a:solidFill>
                  <a:schemeClr val="bg1"/>
                </a:solidFill>
              </a:rPr>
              <a:t>Sales</a:t>
            </a:r>
          </a:p>
        </p:txBody>
      </p:sp>
      <p:sp>
        <p:nvSpPr>
          <p:cNvPr id="5" name="TextBox 4">
            <a:extLst>
              <a:ext uri="{FF2B5EF4-FFF2-40B4-BE49-F238E27FC236}">
                <a16:creationId xmlns:a16="http://schemas.microsoft.com/office/drawing/2014/main" id="{52F48F24-51A8-F2EE-FABA-8A5C306EDF5F}"/>
              </a:ext>
            </a:extLst>
          </p:cNvPr>
          <p:cNvSpPr txBox="1"/>
          <p:nvPr/>
        </p:nvSpPr>
        <p:spPr>
          <a:xfrm>
            <a:off x="3894565" y="5142540"/>
            <a:ext cx="2133600" cy="707886"/>
          </a:xfrm>
          <a:prstGeom prst="rect">
            <a:avLst/>
          </a:prstGeom>
          <a:noFill/>
        </p:spPr>
        <p:txBody>
          <a:bodyPr wrap="square" rtlCol="0">
            <a:spAutoFit/>
          </a:bodyPr>
          <a:lstStyle/>
          <a:p>
            <a:r>
              <a:rPr lang="de-AT" sz="2000" dirty="0">
                <a:solidFill>
                  <a:schemeClr val="bg1"/>
                </a:solidFill>
              </a:rPr>
              <a:t>           EBIT  </a:t>
            </a:r>
          </a:p>
          <a:p>
            <a:pPr algn="ctr"/>
            <a:r>
              <a:rPr lang="de-AT" sz="2000" dirty="0">
                <a:solidFill>
                  <a:schemeClr val="bg1"/>
                </a:solidFill>
              </a:rPr>
              <a:t>Total </a:t>
            </a:r>
            <a:r>
              <a:rPr lang="de-AT" sz="2000" dirty="0" err="1">
                <a:solidFill>
                  <a:schemeClr val="bg1"/>
                </a:solidFill>
              </a:rPr>
              <a:t>costs</a:t>
            </a:r>
            <a:endParaRPr lang="de-AT" sz="2000" dirty="0">
              <a:solidFill>
                <a:schemeClr val="bg1"/>
              </a:solidFill>
            </a:endParaRPr>
          </a:p>
        </p:txBody>
      </p:sp>
      <p:cxnSp>
        <p:nvCxnSpPr>
          <p:cNvPr id="8" name="Straight Arrow Connector 7">
            <a:extLst>
              <a:ext uri="{FF2B5EF4-FFF2-40B4-BE49-F238E27FC236}">
                <a16:creationId xmlns:a16="http://schemas.microsoft.com/office/drawing/2014/main" id="{1A59EAAB-8CCA-9F38-37BC-AA5A6D82A3D8}"/>
              </a:ext>
            </a:extLst>
          </p:cNvPr>
          <p:cNvCxnSpPr>
            <a:cxnSpLocks/>
          </p:cNvCxnSpPr>
          <p:nvPr/>
        </p:nvCxnSpPr>
        <p:spPr>
          <a:xfrm>
            <a:off x="4254299" y="5498773"/>
            <a:ext cx="1414131" cy="0"/>
          </a:xfrm>
          <a:prstGeom prst="straightConnector1">
            <a:avLst/>
          </a:prstGeom>
          <a:ln>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DD07534-D482-DF34-0999-19B98339A013}"/>
              </a:ext>
            </a:extLst>
          </p:cNvPr>
          <p:cNvCxnSpPr>
            <a:cxnSpLocks/>
          </p:cNvCxnSpPr>
          <p:nvPr/>
        </p:nvCxnSpPr>
        <p:spPr>
          <a:xfrm>
            <a:off x="3813544" y="4682272"/>
            <a:ext cx="914400" cy="0"/>
          </a:xfrm>
          <a:prstGeom prst="straightConnector1">
            <a:avLst/>
          </a:prstGeom>
          <a:ln>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312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6640B82-348E-4862-B3E5-B32120531B31}"/>
              </a:ext>
            </a:extLst>
          </p:cNvPr>
          <p:cNvSpPr>
            <a:spLocks noGrp="1"/>
          </p:cNvSpPr>
          <p:nvPr>
            <p:ph type="sldNum" sz="quarter" idx="4"/>
          </p:nvPr>
        </p:nvSpPr>
        <p:spPr/>
        <p:txBody>
          <a:bodyPr/>
          <a:lstStyle/>
          <a:p>
            <a:fld id="{05C3E54F-2507-47EA-A33B-1461F613C144}" type="slidenum">
              <a:rPr lang="en-US" smtClean="0"/>
              <a:pPr/>
              <a:t>27</a:t>
            </a:fld>
            <a:endParaRPr lang="en-US" dirty="0"/>
          </a:p>
        </p:txBody>
      </p:sp>
      <p:sp>
        <p:nvSpPr>
          <p:cNvPr id="9" name="CasellaDiTesto 8">
            <a:extLst>
              <a:ext uri="{FF2B5EF4-FFF2-40B4-BE49-F238E27FC236}">
                <a16:creationId xmlns:a16="http://schemas.microsoft.com/office/drawing/2014/main" id="{26F845BE-6F1F-4A8A-8E22-734982D77EA9}"/>
              </a:ext>
            </a:extLst>
          </p:cNvPr>
          <p:cNvSpPr txBox="1"/>
          <p:nvPr/>
        </p:nvSpPr>
        <p:spPr>
          <a:xfrm>
            <a:off x="876007" y="136525"/>
            <a:ext cx="10304316" cy="1077218"/>
          </a:xfrm>
          <a:prstGeom prst="rect">
            <a:avLst/>
          </a:prstGeom>
          <a:noFill/>
        </p:spPr>
        <p:txBody>
          <a:bodyPr wrap="square">
            <a:spAutoFit/>
          </a:bodyPr>
          <a:lstStyle/>
          <a:p>
            <a:r>
              <a:rPr lang="en-GB" sz="3200" dirty="0">
                <a:latin typeface="+mj-lt"/>
              </a:rPr>
              <a:t>External group transactions: </a:t>
            </a:r>
          </a:p>
          <a:p>
            <a:r>
              <a:rPr lang="en-GB" sz="3200" dirty="0">
                <a:latin typeface="+mj-lt"/>
              </a:rPr>
              <a:t>Traffic light system</a:t>
            </a:r>
            <a:endParaRPr lang="it-IT" sz="3200" dirty="0">
              <a:latin typeface="+mj-lt"/>
            </a:endParaRPr>
          </a:p>
        </p:txBody>
      </p:sp>
      <p:graphicFrame>
        <p:nvGraphicFramePr>
          <p:cNvPr id="11" name="Diagram 10">
            <a:extLst>
              <a:ext uri="{FF2B5EF4-FFF2-40B4-BE49-F238E27FC236}">
                <a16:creationId xmlns:a16="http://schemas.microsoft.com/office/drawing/2014/main" id="{140A878C-ABAA-06A7-C0C4-87E2781092C0}"/>
              </a:ext>
            </a:extLst>
          </p:cNvPr>
          <p:cNvGraphicFramePr/>
          <p:nvPr/>
        </p:nvGraphicFramePr>
        <p:xfrm>
          <a:off x="1858387" y="1426461"/>
          <a:ext cx="7994502" cy="5328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BE10C4A0-EEDC-CAED-8546-388FFBF7BA18}"/>
              </a:ext>
            </a:extLst>
          </p:cNvPr>
          <p:cNvSpPr txBox="1"/>
          <p:nvPr/>
        </p:nvSpPr>
        <p:spPr>
          <a:xfrm>
            <a:off x="2356884" y="2534936"/>
            <a:ext cx="1739010" cy="584775"/>
          </a:xfrm>
          <a:prstGeom prst="rect">
            <a:avLst/>
          </a:prstGeom>
          <a:solidFill>
            <a:srgbClr val="00B050"/>
          </a:solidFill>
        </p:spPr>
        <p:txBody>
          <a:bodyPr wrap="square" rtlCol="0">
            <a:spAutoFit/>
          </a:bodyPr>
          <a:lstStyle/>
          <a:p>
            <a:pPr algn="ctr"/>
            <a:r>
              <a:rPr lang="de-AT" sz="3200" dirty="0">
                <a:solidFill>
                  <a:schemeClr val="bg1"/>
                </a:solidFill>
              </a:rPr>
              <a:t>Low</a:t>
            </a:r>
          </a:p>
        </p:txBody>
      </p:sp>
      <p:sp>
        <p:nvSpPr>
          <p:cNvPr id="13" name="TextBox 12">
            <a:extLst>
              <a:ext uri="{FF2B5EF4-FFF2-40B4-BE49-F238E27FC236}">
                <a16:creationId xmlns:a16="http://schemas.microsoft.com/office/drawing/2014/main" id="{E200C9CA-DBDA-EABF-D742-8DDF6A04306F}"/>
              </a:ext>
            </a:extLst>
          </p:cNvPr>
          <p:cNvSpPr txBox="1"/>
          <p:nvPr/>
        </p:nvSpPr>
        <p:spPr>
          <a:xfrm>
            <a:off x="5230510" y="2576529"/>
            <a:ext cx="1595309" cy="584775"/>
          </a:xfrm>
          <a:prstGeom prst="rect">
            <a:avLst/>
          </a:prstGeom>
          <a:solidFill>
            <a:srgbClr val="FFC000"/>
          </a:solidFill>
        </p:spPr>
        <p:txBody>
          <a:bodyPr wrap="none" rtlCol="0">
            <a:spAutoFit/>
          </a:bodyPr>
          <a:lstStyle/>
          <a:p>
            <a:r>
              <a:rPr lang="de-AT" sz="3200" dirty="0">
                <a:solidFill>
                  <a:schemeClr val="bg1"/>
                </a:solidFill>
              </a:rPr>
              <a:t>Medium</a:t>
            </a:r>
          </a:p>
        </p:txBody>
      </p:sp>
      <p:sp>
        <p:nvSpPr>
          <p:cNvPr id="14" name="TextBox 13">
            <a:extLst>
              <a:ext uri="{FF2B5EF4-FFF2-40B4-BE49-F238E27FC236}">
                <a16:creationId xmlns:a16="http://schemas.microsoft.com/office/drawing/2014/main" id="{0EBA1B7A-6D0D-6243-B39B-E4FDA30F57E6}"/>
              </a:ext>
            </a:extLst>
          </p:cNvPr>
          <p:cNvSpPr txBox="1"/>
          <p:nvPr/>
        </p:nvSpPr>
        <p:spPr>
          <a:xfrm>
            <a:off x="7558621" y="2576529"/>
            <a:ext cx="1739010" cy="584775"/>
          </a:xfrm>
          <a:prstGeom prst="rect">
            <a:avLst/>
          </a:prstGeom>
          <a:solidFill>
            <a:srgbClr val="FF0000"/>
          </a:solidFill>
        </p:spPr>
        <p:txBody>
          <a:bodyPr wrap="square" rtlCol="0">
            <a:spAutoFit/>
          </a:bodyPr>
          <a:lstStyle/>
          <a:p>
            <a:pPr algn="ctr"/>
            <a:r>
              <a:rPr lang="de-AT" sz="3200" dirty="0">
                <a:solidFill>
                  <a:schemeClr val="bg1"/>
                </a:solidFill>
              </a:rPr>
              <a:t>High</a:t>
            </a:r>
          </a:p>
        </p:txBody>
      </p:sp>
      <p:sp>
        <p:nvSpPr>
          <p:cNvPr id="15" name="Arrow: Down 14">
            <a:extLst>
              <a:ext uri="{FF2B5EF4-FFF2-40B4-BE49-F238E27FC236}">
                <a16:creationId xmlns:a16="http://schemas.microsoft.com/office/drawing/2014/main" id="{B9E1D852-3FAF-D150-6142-ABC5B5658D5F}"/>
              </a:ext>
            </a:extLst>
          </p:cNvPr>
          <p:cNvSpPr/>
          <p:nvPr/>
        </p:nvSpPr>
        <p:spPr>
          <a:xfrm>
            <a:off x="3082849" y="4240563"/>
            <a:ext cx="287079" cy="329610"/>
          </a:xfrm>
          <a:prstGeom prst="down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Arrow: Down 15">
            <a:extLst>
              <a:ext uri="{FF2B5EF4-FFF2-40B4-BE49-F238E27FC236}">
                <a16:creationId xmlns:a16="http://schemas.microsoft.com/office/drawing/2014/main" id="{FEFB5C02-8346-817C-8262-E428AF6159D9}"/>
              </a:ext>
            </a:extLst>
          </p:cNvPr>
          <p:cNvSpPr/>
          <p:nvPr/>
        </p:nvSpPr>
        <p:spPr>
          <a:xfrm>
            <a:off x="5741085" y="4710196"/>
            <a:ext cx="287079" cy="329610"/>
          </a:xfrm>
          <a:prstGeom prst="down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Arrow: Down 16">
            <a:extLst>
              <a:ext uri="{FF2B5EF4-FFF2-40B4-BE49-F238E27FC236}">
                <a16:creationId xmlns:a16="http://schemas.microsoft.com/office/drawing/2014/main" id="{14473348-FBA7-EE02-AB43-5B77CDE8BEA7}"/>
              </a:ext>
            </a:extLst>
          </p:cNvPr>
          <p:cNvSpPr/>
          <p:nvPr/>
        </p:nvSpPr>
        <p:spPr>
          <a:xfrm>
            <a:off x="8284586" y="4469136"/>
            <a:ext cx="287079" cy="329610"/>
          </a:xfrm>
          <a:prstGeom prst="downArrow">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452920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DBA6B2E5-0ABC-48AF-AA6F-47DD64A88132}"/>
              </a:ext>
            </a:extLst>
          </p:cNvPr>
          <p:cNvSpPr>
            <a:spLocks noGrp="1"/>
          </p:cNvSpPr>
          <p:nvPr>
            <p:ph type="ctrTitle"/>
          </p:nvPr>
        </p:nvSpPr>
        <p:spPr>
          <a:xfrm>
            <a:off x="1524000" y="1122363"/>
            <a:ext cx="9144000" cy="1490208"/>
          </a:xfrm>
        </p:spPr>
        <p:txBody>
          <a:bodyPr/>
          <a:lstStyle/>
          <a:p>
            <a:r>
              <a:rPr lang="en-US" sz="4400" b="1" dirty="0">
                <a:solidFill>
                  <a:schemeClr val="bg1"/>
                </a:solidFill>
              </a:rPr>
              <a:t>Discussion</a:t>
            </a:r>
            <a:endParaRPr lang="it-IT" sz="4400" b="1" dirty="0">
              <a:solidFill>
                <a:schemeClr val="bg1"/>
              </a:solidFill>
            </a:endParaRPr>
          </a:p>
        </p:txBody>
      </p:sp>
      <p:sp>
        <p:nvSpPr>
          <p:cNvPr id="6" name="Sottotitolo 2">
            <a:extLst>
              <a:ext uri="{FF2B5EF4-FFF2-40B4-BE49-F238E27FC236}">
                <a16:creationId xmlns:a16="http://schemas.microsoft.com/office/drawing/2014/main" id="{516BBBB9-2E21-48CF-9317-EF17F536F77D}"/>
              </a:ext>
            </a:extLst>
          </p:cNvPr>
          <p:cNvSpPr>
            <a:spLocks noGrp="1"/>
          </p:cNvSpPr>
          <p:nvPr>
            <p:ph type="subTitle" idx="1"/>
          </p:nvPr>
        </p:nvSpPr>
        <p:spPr>
          <a:xfrm>
            <a:off x="1807369" y="2920482"/>
            <a:ext cx="8860631" cy="2337318"/>
          </a:xfrm>
        </p:spPr>
        <p:txBody>
          <a:bodyPr/>
          <a:lstStyle/>
          <a:p>
            <a:r>
              <a:rPr lang="fi-FI" sz="4000" dirty="0">
                <a:solidFill>
                  <a:schemeClr val="bg1"/>
                </a:solidFill>
              </a:rPr>
              <a:t>Monica Cavallini</a:t>
            </a:r>
          </a:p>
          <a:p>
            <a:r>
              <a:rPr lang="fi-FI" sz="4000" dirty="0">
                <a:solidFill>
                  <a:schemeClr val="bg1"/>
                </a:solidFill>
              </a:rPr>
              <a:t>Xaver Ditz</a:t>
            </a:r>
          </a:p>
          <a:p>
            <a:r>
              <a:rPr lang="fi-FI" sz="4000">
                <a:solidFill>
                  <a:schemeClr val="bg1"/>
                </a:solidFill>
              </a:rPr>
              <a:t>Jérôme </a:t>
            </a:r>
            <a:r>
              <a:rPr lang="fi-FI" sz="4000" dirty="0">
                <a:solidFill>
                  <a:schemeClr val="bg1"/>
                </a:solidFill>
              </a:rPr>
              <a:t>Monsenego</a:t>
            </a:r>
            <a:endParaRPr lang="it-IT" sz="4000" dirty="0"/>
          </a:p>
          <a:p>
            <a:r>
              <a:rPr lang="fi-FI" sz="4000" dirty="0">
                <a:solidFill>
                  <a:schemeClr val="bg1"/>
                </a:solidFill>
              </a:rPr>
              <a:t>Rita Szudoczky</a:t>
            </a:r>
            <a:endParaRPr lang="it-IT" dirty="0"/>
          </a:p>
        </p:txBody>
      </p:sp>
      <p:sp>
        <p:nvSpPr>
          <p:cNvPr id="2" name="Segnaposto numero diapositiva 1">
            <a:extLst>
              <a:ext uri="{FF2B5EF4-FFF2-40B4-BE49-F238E27FC236}">
                <a16:creationId xmlns:a16="http://schemas.microsoft.com/office/drawing/2014/main" id="{80FFDB97-F2EF-4392-9BC0-2AD9A608BD6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5C3E54F-2507-47EA-A33B-1461F613C14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268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ttotitolo 6">
            <a:extLst>
              <a:ext uri="{FF2B5EF4-FFF2-40B4-BE49-F238E27FC236}">
                <a16:creationId xmlns:a16="http://schemas.microsoft.com/office/drawing/2014/main" id="{983AA1F7-42F2-47D2-97B3-6B9A0E9F80FF}"/>
              </a:ext>
            </a:extLst>
          </p:cNvPr>
          <p:cNvSpPr>
            <a:spLocks noGrp="1"/>
          </p:cNvSpPr>
          <p:nvPr>
            <p:ph type="subTitle" idx="1"/>
          </p:nvPr>
        </p:nvSpPr>
        <p:spPr>
          <a:xfrm>
            <a:off x="621436" y="1418775"/>
            <a:ext cx="10294214" cy="5140171"/>
          </a:xfrm>
        </p:spPr>
        <p:txBody>
          <a:bodyPr/>
          <a:lstStyle/>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solidFill>
              </a:rPr>
              <a:t>Focus on certain types of activities</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ea typeface="+mn-ea"/>
                <a:cs typeface="+mn-cs"/>
              </a:rPr>
              <a:t>Traffic light system</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solidFill>
              </a:rPr>
              <a:t>10% rule in Article 45 of draft BEFIT directive</a:t>
            </a:r>
            <a:endParaRPr kumimoji="0" lang="en-US" sz="1800" b="0" i="0" u="none" strike="noStrike" kern="1200" cap="none" spc="0" normalizeH="0" baseline="0" noProof="0" dirty="0">
              <a:ln>
                <a:noFill/>
              </a:ln>
              <a:solidFill>
                <a:schemeClr val="accent2"/>
              </a:solidFill>
              <a:effectLst/>
              <a:highlight>
                <a:srgbClr val="FFFF00"/>
              </a:highlight>
              <a:uLnTx/>
              <a:uFillTx/>
              <a:ea typeface="+mn-ea"/>
              <a:cs typeface="+mn-cs"/>
            </a:endParaRPr>
          </a:p>
        </p:txBody>
      </p:sp>
      <p:sp>
        <p:nvSpPr>
          <p:cNvPr id="2" name="Segnaposto numero diapositiva 1">
            <a:extLst>
              <a:ext uri="{FF2B5EF4-FFF2-40B4-BE49-F238E27FC236}">
                <a16:creationId xmlns:a16="http://schemas.microsoft.com/office/drawing/2014/main" id="{56640B82-348E-4862-B3E5-B32120531B31}"/>
              </a:ext>
            </a:extLst>
          </p:cNvPr>
          <p:cNvSpPr>
            <a:spLocks noGrp="1"/>
          </p:cNvSpPr>
          <p:nvPr>
            <p:ph type="sldNum" sz="quarter" idx="4"/>
          </p:nvPr>
        </p:nvSpPr>
        <p:spPr/>
        <p:txBody>
          <a:bodyPr/>
          <a:lstStyle/>
          <a:p>
            <a:fld id="{05C3E54F-2507-47EA-A33B-1461F613C144}" type="slidenum">
              <a:rPr lang="en-US" smtClean="0"/>
              <a:pPr/>
              <a:t>29</a:t>
            </a:fld>
            <a:endParaRPr lang="en-US" dirty="0"/>
          </a:p>
        </p:txBody>
      </p:sp>
      <p:sp>
        <p:nvSpPr>
          <p:cNvPr id="9" name="CasellaDiTesto 8">
            <a:extLst>
              <a:ext uri="{FF2B5EF4-FFF2-40B4-BE49-F238E27FC236}">
                <a16:creationId xmlns:a16="http://schemas.microsoft.com/office/drawing/2014/main" id="{26F845BE-6F1F-4A8A-8E22-734982D77EA9}"/>
              </a:ext>
            </a:extLst>
          </p:cNvPr>
          <p:cNvSpPr txBox="1"/>
          <p:nvPr/>
        </p:nvSpPr>
        <p:spPr>
          <a:xfrm>
            <a:off x="934373" y="290287"/>
            <a:ext cx="6611645" cy="707886"/>
          </a:xfrm>
          <a:prstGeom prst="rect">
            <a:avLst/>
          </a:prstGeom>
          <a:noFill/>
        </p:spPr>
        <p:txBody>
          <a:bodyPr wrap="square">
            <a:spAutoFit/>
          </a:bodyPr>
          <a:lstStyle/>
          <a:p>
            <a:r>
              <a:rPr lang="en-GB" sz="4000" dirty="0">
                <a:latin typeface="+mj-lt"/>
              </a:rPr>
              <a:t>Topics for discussion</a:t>
            </a:r>
            <a:endParaRPr lang="it-IT" sz="4000" dirty="0">
              <a:latin typeface="+mj-lt"/>
            </a:endParaRPr>
          </a:p>
        </p:txBody>
      </p:sp>
    </p:spTree>
    <p:extLst>
      <p:ext uri="{BB962C8B-B14F-4D97-AF65-F5344CB8AC3E}">
        <p14:creationId xmlns:p14="http://schemas.microsoft.com/office/powerpoint/2010/main" val="421690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ttotitolo 6">
            <a:extLst>
              <a:ext uri="{FF2B5EF4-FFF2-40B4-BE49-F238E27FC236}">
                <a16:creationId xmlns:a16="http://schemas.microsoft.com/office/drawing/2014/main" id="{983AA1F7-42F2-47D2-97B3-6B9A0E9F80FF}"/>
              </a:ext>
            </a:extLst>
          </p:cNvPr>
          <p:cNvSpPr>
            <a:spLocks noGrp="1"/>
          </p:cNvSpPr>
          <p:nvPr>
            <p:ph type="subTitle" idx="1"/>
          </p:nvPr>
        </p:nvSpPr>
        <p:spPr>
          <a:xfrm>
            <a:off x="621436" y="1418775"/>
            <a:ext cx="10294214" cy="51401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3200" dirty="0">
              <a:solidFill>
                <a:schemeClr val="bg1"/>
              </a:solidFill>
            </a:endParaRPr>
          </a:p>
          <a:p>
            <a:pPr marL="685800" lvl="1" indent="-228600" algn="l">
              <a:spcBef>
                <a:spcPts val="1000"/>
              </a:spcBef>
              <a:buFont typeface="Arial" panose="020B0604020202020204" pitchFamily="34" charset="0"/>
              <a:buChar char="•"/>
              <a:defRPr/>
            </a:pPr>
            <a:endParaRPr lang="it-IT" sz="3200" dirty="0"/>
          </a:p>
        </p:txBody>
      </p:sp>
      <p:sp>
        <p:nvSpPr>
          <p:cNvPr id="2" name="Segnaposto numero diapositiva 1">
            <a:extLst>
              <a:ext uri="{FF2B5EF4-FFF2-40B4-BE49-F238E27FC236}">
                <a16:creationId xmlns:a16="http://schemas.microsoft.com/office/drawing/2014/main" id="{56640B82-348E-4862-B3E5-B32120531B31}"/>
              </a:ext>
            </a:extLst>
          </p:cNvPr>
          <p:cNvSpPr>
            <a:spLocks noGrp="1"/>
          </p:cNvSpPr>
          <p:nvPr>
            <p:ph type="sldNum" sz="quarter" idx="4"/>
          </p:nvPr>
        </p:nvSpPr>
        <p:spPr/>
        <p:txBody>
          <a:bodyPr/>
          <a:lstStyle/>
          <a:p>
            <a:fld id="{05C3E54F-2507-47EA-A33B-1461F613C144}" type="slidenum">
              <a:rPr lang="en-US" smtClean="0"/>
              <a:pPr/>
              <a:t>3</a:t>
            </a:fld>
            <a:endParaRPr lang="en-US" dirty="0"/>
          </a:p>
        </p:txBody>
      </p:sp>
      <p:sp>
        <p:nvSpPr>
          <p:cNvPr id="9" name="CasellaDiTesto 8">
            <a:extLst>
              <a:ext uri="{FF2B5EF4-FFF2-40B4-BE49-F238E27FC236}">
                <a16:creationId xmlns:a16="http://schemas.microsoft.com/office/drawing/2014/main" id="{26F845BE-6F1F-4A8A-8E22-734982D77EA9}"/>
              </a:ext>
            </a:extLst>
          </p:cNvPr>
          <p:cNvSpPr txBox="1"/>
          <p:nvPr/>
        </p:nvSpPr>
        <p:spPr>
          <a:xfrm>
            <a:off x="934373" y="290287"/>
            <a:ext cx="6611645" cy="707886"/>
          </a:xfrm>
          <a:prstGeom prst="rect">
            <a:avLst/>
          </a:prstGeom>
          <a:noFill/>
        </p:spPr>
        <p:txBody>
          <a:bodyPr wrap="square">
            <a:spAutoFit/>
          </a:bodyPr>
          <a:lstStyle/>
          <a:p>
            <a:r>
              <a:rPr lang="sv-SE" sz="4000" dirty="0">
                <a:latin typeface="+mj-lt"/>
              </a:rPr>
              <a:t>Speakers</a:t>
            </a:r>
            <a:endParaRPr lang="it-IT" sz="4000" dirty="0">
              <a:latin typeface="+mj-lt"/>
            </a:endParaRPr>
          </a:p>
        </p:txBody>
      </p:sp>
      <p:sp>
        <p:nvSpPr>
          <p:cNvPr id="3" name="textruta 2">
            <a:extLst>
              <a:ext uri="{FF2B5EF4-FFF2-40B4-BE49-F238E27FC236}">
                <a16:creationId xmlns:a16="http://schemas.microsoft.com/office/drawing/2014/main" id="{C23081DF-21A5-9C6A-77E7-9FD9B2978D97}"/>
              </a:ext>
            </a:extLst>
          </p:cNvPr>
          <p:cNvSpPr txBox="1"/>
          <p:nvPr/>
        </p:nvSpPr>
        <p:spPr>
          <a:xfrm>
            <a:off x="482558" y="1863523"/>
            <a:ext cx="10571969" cy="5293757"/>
          </a:xfrm>
          <a:prstGeom prst="rect">
            <a:avLst/>
          </a:prstGeom>
          <a:noFill/>
        </p:spPr>
        <p:txBody>
          <a:bodyPr wrap="square" rtlCol="0">
            <a:spAutoFit/>
          </a:bodyPr>
          <a:lstStyle/>
          <a:p>
            <a:pPr marL="285750" indent="-285750">
              <a:buFont typeface="Arial" panose="020B0604020202020204" pitchFamily="34" charset="0"/>
              <a:buChar char="•"/>
            </a:pPr>
            <a:r>
              <a:rPr lang="sv-SE" sz="3200" dirty="0">
                <a:solidFill>
                  <a:schemeClr val="bg1"/>
                </a:solidFill>
              </a:rPr>
              <a:t>Monica </a:t>
            </a:r>
            <a:r>
              <a:rPr lang="sv-SE" sz="3200" dirty="0" err="1">
                <a:solidFill>
                  <a:schemeClr val="bg1"/>
                </a:solidFill>
              </a:rPr>
              <a:t>Cavallini</a:t>
            </a:r>
            <a:r>
              <a:rPr lang="sv-SE" sz="3200" dirty="0">
                <a:solidFill>
                  <a:schemeClr val="bg1"/>
                </a:solidFill>
              </a:rPr>
              <a:t>, </a:t>
            </a:r>
            <a:r>
              <a:rPr lang="sv-SE" sz="3200" dirty="0" err="1">
                <a:solidFill>
                  <a:schemeClr val="bg1"/>
                </a:solidFill>
              </a:rPr>
              <a:t>Head</a:t>
            </a:r>
            <a:r>
              <a:rPr lang="sv-SE" sz="3200" dirty="0">
                <a:solidFill>
                  <a:schemeClr val="bg1"/>
                </a:solidFill>
              </a:rPr>
              <a:t> </a:t>
            </a:r>
            <a:r>
              <a:rPr lang="sv-SE" sz="3200" dirty="0" err="1">
                <a:solidFill>
                  <a:schemeClr val="bg1"/>
                </a:solidFill>
              </a:rPr>
              <a:t>of</a:t>
            </a:r>
            <a:r>
              <a:rPr lang="sv-SE" sz="3200" dirty="0">
                <a:solidFill>
                  <a:schemeClr val="bg1"/>
                </a:solidFill>
              </a:rPr>
              <a:t> Group Tax, </a:t>
            </a:r>
            <a:r>
              <a:rPr lang="sv-SE" sz="3200" dirty="0" err="1">
                <a:solidFill>
                  <a:schemeClr val="bg1"/>
                </a:solidFill>
              </a:rPr>
              <a:t>Customs</a:t>
            </a:r>
            <a:r>
              <a:rPr lang="sv-SE" sz="3200" dirty="0">
                <a:solidFill>
                  <a:schemeClr val="bg1"/>
                </a:solidFill>
              </a:rPr>
              <a:t> &amp; Insurance, Ferrero (Luxembourg)</a:t>
            </a:r>
          </a:p>
          <a:p>
            <a:pPr marL="285750" indent="-285750">
              <a:buFont typeface="Arial" panose="020B0604020202020204" pitchFamily="34" charset="0"/>
              <a:buChar char="•"/>
            </a:pPr>
            <a:r>
              <a:rPr lang="sv-SE" sz="3200" dirty="0" err="1">
                <a:solidFill>
                  <a:schemeClr val="bg1"/>
                </a:solidFill>
              </a:rPr>
              <a:t>Xaver</a:t>
            </a:r>
            <a:r>
              <a:rPr lang="sv-SE" sz="3200" dirty="0">
                <a:solidFill>
                  <a:schemeClr val="bg1"/>
                </a:solidFill>
              </a:rPr>
              <a:t> </a:t>
            </a:r>
            <a:r>
              <a:rPr lang="sv-SE" sz="3200" dirty="0" err="1">
                <a:solidFill>
                  <a:schemeClr val="bg1"/>
                </a:solidFill>
              </a:rPr>
              <a:t>Ditz</a:t>
            </a:r>
            <a:r>
              <a:rPr lang="sv-SE" sz="3200" dirty="0">
                <a:solidFill>
                  <a:schemeClr val="bg1"/>
                </a:solidFill>
              </a:rPr>
              <a:t>, </a:t>
            </a:r>
            <a:r>
              <a:rPr lang="sv-SE" sz="3200" dirty="0" err="1">
                <a:solidFill>
                  <a:schemeClr val="bg1"/>
                </a:solidFill>
              </a:rPr>
              <a:t>Flick</a:t>
            </a:r>
            <a:r>
              <a:rPr lang="sv-SE" sz="3200" dirty="0">
                <a:solidFill>
                  <a:schemeClr val="bg1"/>
                </a:solidFill>
              </a:rPr>
              <a:t> </a:t>
            </a:r>
            <a:r>
              <a:rPr lang="sv-SE" sz="3200" dirty="0" err="1">
                <a:solidFill>
                  <a:schemeClr val="bg1"/>
                </a:solidFill>
              </a:rPr>
              <a:t>Gocke</a:t>
            </a:r>
            <a:r>
              <a:rPr lang="sv-SE" sz="3200" dirty="0">
                <a:solidFill>
                  <a:schemeClr val="bg1"/>
                </a:solidFill>
              </a:rPr>
              <a:t> </a:t>
            </a:r>
            <a:r>
              <a:rPr lang="sv-SE" sz="3200" dirty="0" err="1">
                <a:solidFill>
                  <a:schemeClr val="bg1"/>
                </a:solidFill>
              </a:rPr>
              <a:t>Schaumburg</a:t>
            </a:r>
            <a:r>
              <a:rPr lang="sv-SE" sz="3200" dirty="0">
                <a:solidFill>
                  <a:schemeClr val="bg1"/>
                </a:solidFill>
              </a:rPr>
              <a:t> and University </a:t>
            </a:r>
            <a:r>
              <a:rPr lang="sv-SE" sz="3200" dirty="0" err="1">
                <a:solidFill>
                  <a:schemeClr val="bg1"/>
                </a:solidFill>
              </a:rPr>
              <a:t>of</a:t>
            </a:r>
            <a:r>
              <a:rPr lang="sv-SE" sz="3200" dirty="0">
                <a:solidFill>
                  <a:schemeClr val="bg1"/>
                </a:solidFill>
              </a:rPr>
              <a:t> Trier (</a:t>
            </a:r>
            <a:r>
              <a:rPr lang="sv-SE" sz="3200" dirty="0" err="1">
                <a:solidFill>
                  <a:schemeClr val="bg1"/>
                </a:solidFill>
              </a:rPr>
              <a:t>Germany</a:t>
            </a:r>
            <a:r>
              <a:rPr lang="sv-SE" sz="3200" dirty="0">
                <a:solidFill>
                  <a:schemeClr val="bg1"/>
                </a:solidFill>
              </a:rPr>
              <a:t>)</a:t>
            </a:r>
          </a:p>
          <a:p>
            <a:pPr marL="285750" indent="-285750">
              <a:buFont typeface="Arial" panose="020B0604020202020204" pitchFamily="34" charset="0"/>
              <a:buChar char="•"/>
            </a:pPr>
            <a:r>
              <a:rPr lang="sv-SE" sz="3200" dirty="0">
                <a:solidFill>
                  <a:schemeClr val="bg1"/>
                </a:solidFill>
              </a:rPr>
              <a:t> </a:t>
            </a:r>
            <a:r>
              <a:rPr lang="sv-SE" sz="3200" dirty="0" err="1">
                <a:solidFill>
                  <a:schemeClr val="bg1"/>
                </a:solidFill>
              </a:rPr>
              <a:t>Begoña</a:t>
            </a:r>
            <a:r>
              <a:rPr lang="sv-SE" sz="3200" dirty="0">
                <a:solidFill>
                  <a:schemeClr val="bg1"/>
                </a:solidFill>
              </a:rPr>
              <a:t> Garcia-</a:t>
            </a:r>
            <a:r>
              <a:rPr lang="sv-SE" sz="3200" dirty="0" err="1">
                <a:solidFill>
                  <a:schemeClr val="bg1"/>
                </a:solidFill>
              </a:rPr>
              <a:t>Rozado</a:t>
            </a:r>
            <a:r>
              <a:rPr lang="sv-SE" sz="3200" dirty="0">
                <a:solidFill>
                  <a:schemeClr val="bg1"/>
                </a:solidFill>
              </a:rPr>
              <a:t>, Global </a:t>
            </a:r>
            <a:r>
              <a:rPr lang="sv-SE" sz="3200" dirty="0" err="1">
                <a:solidFill>
                  <a:schemeClr val="bg1"/>
                </a:solidFill>
              </a:rPr>
              <a:t>Head</a:t>
            </a:r>
            <a:r>
              <a:rPr lang="sv-SE" sz="3200" dirty="0">
                <a:solidFill>
                  <a:schemeClr val="bg1"/>
                </a:solidFill>
              </a:rPr>
              <a:t> </a:t>
            </a:r>
            <a:r>
              <a:rPr lang="sv-SE" sz="3200" dirty="0" err="1">
                <a:solidFill>
                  <a:schemeClr val="bg1"/>
                </a:solidFill>
              </a:rPr>
              <a:t>of</a:t>
            </a:r>
            <a:r>
              <a:rPr lang="sv-SE" sz="3200" dirty="0">
                <a:solidFill>
                  <a:schemeClr val="bg1"/>
                </a:solidFill>
              </a:rPr>
              <a:t> Tax, Iberdrola (</a:t>
            </a:r>
            <a:r>
              <a:rPr lang="sv-SE" sz="3200" dirty="0" err="1">
                <a:solidFill>
                  <a:schemeClr val="bg1"/>
                </a:solidFill>
              </a:rPr>
              <a:t>Spain</a:t>
            </a:r>
            <a:r>
              <a:rPr lang="sv-SE" sz="3200" dirty="0">
                <a:solidFill>
                  <a:schemeClr val="bg1"/>
                </a:solidFill>
              </a:rPr>
              <a:t>) </a:t>
            </a:r>
          </a:p>
          <a:p>
            <a:pPr marL="285750" indent="-285750">
              <a:buFont typeface="Arial" panose="020B0604020202020204" pitchFamily="34" charset="0"/>
              <a:buChar char="•"/>
            </a:pPr>
            <a:r>
              <a:rPr lang="sv-SE" sz="3200" dirty="0">
                <a:solidFill>
                  <a:schemeClr val="bg1"/>
                </a:solidFill>
              </a:rPr>
              <a:t>Jérôme </a:t>
            </a:r>
            <a:r>
              <a:rPr lang="sv-SE" sz="3200" dirty="0" err="1">
                <a:solidFill>
                  <a:schemeClr val="bg1"/>
                </a:solidFill>
              </a:rPr>
              <a:t>Monsenego</a:t>
            </a:r>
            <a:r>
              <a:rPr lang="sv-SE" sz="3200" dirty="0">
                <a:solidFill>
                  <a:schemeClr val="bg1"/>
                </a:solidFill>
              </a:rPr>
              <a:t>, Professor, Stockholm University (Sweden)</a:t>
            </a:r>
          </a:p>
          <a:p>
            <a:pPr marL="285750" indent="-285750">
              <a:buFont typeface="Arial" panose="020B0604020202020204" pitchFamily="34" charset="0"/>
              <a:buChar char="•"/>
            </a:pPr>
            <a:r>
              <a:rPr lang="sv-SE" sz="3200" dirty="0">
                <a:solidFill>
                  <a:schemeClr val="bg1"/>
                </a:solidFill>
              </a:rPr>
              <a:t>Rita </a:t>
            </a:r>
            <a:r>
              <a:rPr lang="sv-SE" sz="3200" dirty="0" err="1">
                <a:solidFill>
                  <a:schemeClr val="bg1"/>
                </a:solidFill>
              </a:rPr>
              <a:t>Szudoczky</a:t>
            </a:r>
            <a:r>
              <a:rPr lang="sv-SE" sz="3200" dirty="0">
                <a:solidFill>
                  <a:schemeClr val="bg1"/>
                </a:solidFill>
              </a:rPr>
              <a:t>, Ass. Professor, WU </a:t>
            </a:r>
            <a:r>
              <a:rPr lang="sv-SE" sz="3200" dirty="0" err="1">
                <a:solidFill>
                  <a:schemeClr val="bg1"/>
                </a:solidFill>
              </a:rPr>
              <a:t>Institute</a:t>
            </a:r>
            <a:r>
              <a:rPr lang="sv-SE" sz="3200" dirty="0">
                <a:solidFill>
                  <a:schemeClr val="bg1"/>
                </a:solidFill>
              </a:rPr>
              <a:t> for </a:t>
            </a:r>
            <a:r>
              <a:rPr lang="sv-SE" sz="3200" dirty="0" err="1">
                <a:solidFill>
                  <a:schemeClr val="bg1"/>
                </a:solidFill>
              </a:rPr>
              <a:t>Austrian</a:t>
            </a:r>
            <a:r>
              <a:rPr lang="sv-SE" sz="3200" dirty="0">
                <a:solidFill>
                  <a:schemeClr val="bg1"/>
                </a:solidFill>
              </a:rPr>
              <a:t> and International Tax </a:t>
            </a:r>
            <a:r>
              <a:rPr lang="sv-SE" sz="3200" dirty="0" err="1">
                <a:solidFill>
                  <a:schemeClr val="bg1"/>
                </a:solidFill>
              </a:rPr>
              <a:t>Law</a:t>
            </a:r>
            <a:r>
              <a:rPr lang="sv-SE" sz="3200" dirty="0">
                <a:solidFill>
                  <a:schemeClr val="bg1"/>
                </a:solidFill>
              </a:rPr>
              <a:t> (</a:t>
            </a:r>
            <a:r>
              <a:rPr lang="sv-SE" sz="3200" dirty="0" err="1">
                <a:solidFill>
                  <a:schemeClr val="bg1"/>
                </a:solidFill>
              </a:rPr>
              <a:t>Austria</a:t>
            </a:r>
            <a:r>
              <a:rPr lang="sv-SE" sz="3200" dirty="0">
                <a:solidFill>
                  <a:schemeClr val="bg1"/>
                </a:solidFill>
              </a:rPr>
              <a:t>)</a:t>
            </a:r>
            <a:br>
              <a:rPr lang="sv-SE" sz="3200" dirty="0">
                <a:solidFill>
                  <a:schemeClr val="bg1"/>
                </a:solidFill>
              </a:rPr>
            </a:br>
            <a:endParaRPr lang="sv-SE" sz="3200" dirty="0">
              <a:solidFill>
                <a:schemeClr val="bg1"/>
              </a:solidFill>
            </a:endParaRPr>
          </a:p>
          <a:p>
            <a:pPr marL="285750" indent="-285750">
              <a:buFont typeface="Arial" panose="020B0604020202020204" pitchFamily="34" charset="0"/>
              <a:buChar char="•"/>
            </a:pPr>
            <a:endParaRPr lang="sv-SE" dirty="0">
              <a:solidFill>
                <a:schemeClr val="bg1"/>
              </a:solidFill>
            </a:endParaRPr>
          </a:p>
        </p:txBody>
      </p:sp>
    </p:spTree>
    <p:extLst>
      <p:ext uri="{BB962C8B-B14F-4D97-AF65-F5344CB8AC3E}">
        <p14:creationId xmlns:p14="http://schemas.microsoft.com/office/powerpoint/2010/main" val="1388441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DBA6B2E5-0ABC-48AF-AA6F-47DD64A88132}"/>
              </a:ext>
            </a:extLst>
          </p:cNvPr>
          <p:cNvSpPr>
            <a:spLocks noGrp="1"/>
          </p:cNvSpPr>
          <p:nvPr>
            <p:ph type="ctrTitle"/>
          </p:nvPr>
        </p:nvSpPr>
        <p:spPr>
          <a:xfrm>
            <a:off x="1524000" y="1943100"/>
            <a:ext cx="9144000" cy="1838325"/>
          </a:xfrm>
        </p:spPr>
        <p:txBody>
          <a:bodyPr/>
          <a:lstStyle/>
          <a:p>
            <a:br>
              <a:rPr lang="en-US" sz="4400" b="1" dirty="0">
                <a:solidFill>
                  <a:schemeClr val="bg1"/>
                </a:solidFill>
              </a:rPr>
            </a:br>
            <a:br>
              <a:rPr lang="en-US" sz="4400" b="1" dirty="0">
                <a:solidFill>
                  <a:schemeClr val="bg1"/>
                </a:solidFill>
              </a:rPr>
            </a:br>
            <a:r>
              <a:rPr lang="en-US" sz="4400" b="1" dirty="0">
                <a:solidFill>
                  <a:schemeClr val="bg1"/>
                </a:solidFill>
              </a:rPr>
              <a:t>Part III</a:t>
            </a:r>
            <a:br>
              <a:rPr lang="en-US" sz="4400" b="1" dirty="0">
                <a:solidFill>
                  <a:schemeClr val="bg1"/>
                </a:solidFill>
              </a:rPr>
            </a:br>
            <a:r>
              <a:rPr lang="en-US" sz="4400" b="1" dirty="0">
                <a:solidFill>
                  <a:schemeClr val="bg1"/>
                </a:solidFill>
              </a:rPr>
              <a:t>General assessment</a:t>
            </a:r>
            <a:endParaRPr lang="it-IT" sz="4400" b="1" dirty="0">
              <a:solidFill>
                <a:schemeClr val="bg1"/>
              </a:solidFill>
            </a:endParaRPr>
          </a:p>
        </p:txBody>
      </p:sp>
      <p:sp>
        <p:nvSpPr>
          <p:cNvPr id="6" name="Sottotitolo 2">
            <a:extLst>
              <a:ext uri="{FF2B5EF4-FFF2-40B4-BE49-F238E27FC236}">
                <a16:creationId xmlns:a16="http://schemas.microsoft.com/office/drawing/2014/main" id="{516BBBB9-2E21-48CF-9317-EF17F536F77D}"/>
              </a:ext>
            </a:extLst>
          </p:cNvPr>
          <p:cNvSpPr>
            <a:spLocks noGrp="1"/>
          </p:cNvSpPr>
          <p:nvPr>
            <p:ph type="subTitle" idx="1"/>
          </p:nvPr>
        </p:nvSpPr>
        <p:spPr>
          <a:xfrm>
            <a:off x="1452562" y="4429919"/>
            <a:ext cx="9144000" cy="1655762"/>
          </a:xfrm>
        </p:spPr>
        <p:txBody>
          <a:bodyPr/>
          <a:lstStyle/>
          <a:p>
            <a:endParaRPr lang="fi-FI" sz="4000" dirty="0">
              <a:solidFill>
                <a:schemeClr val="bg1"/>
              </a:solidFill>
            </a:endParaRPr>
          </a:p>
        </p:txBody>
      </p:sp>
      <p:sp>
        <p:nvSpPr>
          <p:cNvPr id="2" name="Segnaposto numero diapositiva 1">
            <a:extLst>
              <a:ext uri="{FF2B5EF4-FFF2-40B4-BE49-F238E27FC236}">
                <a16:creationId xmlns:a16="http://schemas.microsoft.com/office/drawing/2014/main" id="{80FFDB97-F2EF-4392-9BC0-2AD9A608BD6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5C3E54F-2507-47EA-A33B-1461F613C14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72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ttotitolo 6">
            <a:extLst>
              <a:ext uri="{FF2B5EF4-FFF2-40B4-BE49-F238E27FC236}">
                <a16:creationId xmlns:a16="http://schemas.microsoft.com/office/drawing/2014/main" id="{983AA1F7-42F2-47D2-97B3-6B9A0E9F80FF}"/>
              </a:ext>
            </a:extLst>
          </p:cNvPr>
          <p:cNvSpPr>
            <a:spLocks noGrp="1"/>
          </p:cNvSpPr>
          <p:nvPr>
            <p:ph type="subTitle" idx="1"/>
          </p:nvPr>
        </p:nvSpPr>
        <p:spPr>
          <a:xfrm>
            <a:off x="621436" y="1418775"/>
            <a:ext cx="10294214" cy="5140171"/>
          </a:xfrm>
        </p:spPr>
        <p:txBody>
          <a:bodyPr/>
          <a:lstStyle/>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solidFill>
              </a:rPr>
              <a:t>Are we really heading towards more simplification and legal certainty?</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solidFill>
              </a:rPr>
              <a:t>Is the draft transfer pricing directive an appropriate reaction to the case law of the CJEU on State aids?</a:t>
            </a:r>
          </a:p>
          <a:p>
            <a:pPr marL="354013" marR="0" lvl="0" indent="-3540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bg1"/>
                </a:solidFill>
              </a:rPr>
              <a:t>Legal grounds for EU action on transfer pricing matters</a:t>
            </a:r>
          </a:p>
        </p:txBody>
      </p:sp>
      <p:sp>
        <p:nvSpPr>
          <p:cNvPr id="2" name="Segnaposto numero diapositiva 1">
            <a:extLst>
              <a:ext uri="{FF2B5EF4-FFF2-40B4-BE49-F238E27FC236}">
                <a16:creationId xmlns:a16="http://schemas.microsoft.com/office/drawing/2014/main" id="{56640B82-348E-4862-B3E5-B32120531B31}"/>
              </a:ext>
            </a:extLst>
          </p:cNvPr>
          <p:cNvSpPr>
            <a:spLocks noGrp="1"/>
          </p:cNvSpPr>
          <p:nvPr>
            <p:ph type="sldNum" sz="quarter" idx="4"/>
          </p:nvPr>
        </p:nvSpPr>
        <p:spPr/>
        <p:txBody>
          <a:bodyPr/>
          <a:lstStyle/>
          <a:p>
            <a:fld id="{05C3E54F-2507-47EA-A33B-1461F613C144}" type="slidenum">
              <a:rPr lang="en-US" smtClean="0"/>
              <a:pPr/>
              <a:t>31</a:t>
            </a:fld>
            <a:endParaRPr lang="en-US" dirty="0"/>
          </a:p>
        </p:txBody>
      </p:sp>
      <p:sp>
        <p:nvSpPr>
          <p:cNvPr id="9" name="CasellaDiTesto 8">
            <a:extLst>
              <a:ext uri="{FF2B5EF4-FFF2-40B4-BE49-F238E27FC236}">
                <a16:creationId xmlns:a16="http://schemas.microsoft.com/office/drawing/2014/main" id="{26F845BE-6F1F-4A8A-8E22-734982D77EA9}"/>
              </a:ext>
            </a:extLst>
          </p:cNvPr>
          <p:cNvSpPr txBox="1"/>
          <p:nvPr/>
        </p:nvSpPr>
        <p:spPr>
          <a:xfrm>
            <a:off x="934373" y="290287"/>
            <a:ext cx="6611645" cy="707886"/>
          </a:xfrm>
          <a:prstGeom prst="rect">
            <a:avLst/>
          </a:prstGeom>
          <a:noFill/>
        </p:spPr>
        <p:txBody>
          <a:bodyPr wrap="square">
            <a:spAutoFit/>
          </a:bodyPr>
          <a:lstStyle/>
          <a:p>
            <a:r>
              <a:rPr lang="en-GB" sz="4000" dirty="0">
                <a:latin typeface="+mj-lt"/>
              </a:rPr>
              <a:t>Questions </a:t>
            </a:r>
            <a:endParaRPr lang="it-IT" sz="4000" dirty="0">
              <a:latin typeface="+mj-lt"/>
            </a:endParaRPr>
          </a:p>
        </p:txBody>
      </p:sp>
    </p:spTree>
    <p:extLst>
      <p:ext uri="{BB962C8B-B14F-4D97-AF65-F5344CB8AC3E}">
        <p14:creationId xmlns:p14="http://schemas.microsoft.com/office/powerpoint/2010/main" val="337970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ttotitolo 6">
            <a:extLst>
              <a:ext uri="{FF2B5EF4-FFF2-40B4-BE49-F238E27FC236}">
                <a16:creationId xmlns:a16="http://schemas.microsoft.com/office/drawing/2014/main" id="{983AA1F7-42F2-47D2-97B3-6B9A0E9F80FF}"/>
              </a:ext>
            </a:extLst>
          </p:cNvPr>
          <p:cNvSpPr>
            <a:spLocks noGrp="1"/>
          </p:cNvSpPr>
          <p:nvPr>
            <p:ph type="subTitle" idx="1"/>
          </p:nvPr>
        </p:nvSpPr>
        <p:spPr>
          <a:xfrm>
            <a:off x="621436" y="1418775"/>
            <a:ext cx="10294214" cy="51401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3200" dirty="0">
              <a:solidFill>
                <a:schemeClr val="bg1"/>
              </a:solidFill>
            </a:endParaRPr>
          </a:p>
          <a:p>
            <a:pPr marL="685800" lvl="1" indent="-228600" algn="l">
              <a:spcBef>
                <a:spcPts val="1000"/>
              </a:spcBef>
              <a:buFont typeface="Arial" panose="020B0604020202020204" pitchFamily="34" charset="0"/>
              <a:buChar char="•"/>
              <a:defRPr/>
            </a:pPr>
            <a:endParaRPr lang="it-IT" sz="3200" dirty="0"/>
          </a:p>
        </p:txBody>
      </p:sp>
      <p:sp>
        <p:nvSpPr>
          <p:cNvPr id="2" name="Segnaposto numero diapositiva 1">
            <a:extLst>
              <a:ext uri="{FF2B5EF4-FFF2-40B4-BE49-F238E27FC236}">
                <a16:creationId xmlns:a16="http://schemas.microsoft.com/office/drawing/2014/main" id="{56640B82-348E-4862-B3E5-B32120531B31}"/>
              </a:ext>
            </a:extLst>
          </p:cNvPr>
          <p:cNvSpPr>
            <a:spLocks noGrp="1"/>
          </p:cNvSpPr>
          <p:nvPr>
            <p:ph type="sldNum" sz="quarter" idx="4"/>
          </p:nvPr>
        </p:nvSpPr>
        <p:spPr/>
        <p:txBody>
          <a:bodyPr/>
          <a:lstStyle/>
          <a:p>
            <a:fld id="{05C3E54F-2507-47EA-A33B-1461F613C144}" type="slidenum">
              <a:rPr lang="en-US" smtClean="0"/>
              <a:pPr/>
              <a:t>4</a:t>
            </a:fld>
            <a:endParaRPr lang="en-US" dirty="0"/>
          </a:p>
        </p:txBody>
      </p:sp>
      <p:sp>
        <p:nvSpPr>
          <p:cNvPr id="9" name="CasellaDiTesto 8">
            <a:extLst>
              <a:ext uri="{FF2B5EF4-FFF2-40B4-BE49-F238E27FC236}">
                <a16:creationId xmlns:a16="http://schemas.microsoft.com/office/drawing/2014/main" id="{26F845BE-6F1F-4A8A-8E22-734982D77EA9}"/>
              </a:ext>
            </a:extLst>
          </p:cNvPr>
          <p:cNvSpPr txBox="1"/>
          <p:nvPr/>
        </p:nvSpPr>
        <p:spPr>
          <a:xfrm>
            <a:off x="772327" y="275084"/>
            <a:ext cx="6611645" cy="707886"/>
          </a:xfrm>
          <a:prstGeom prst="rect">
            <a:avLst/>
          </a:prstGeom>
          <a:noFill/>
        </p:spPr>
        <p:txBody>
          <a:bodyPr wrap="square">
            <a:spAutoFit/>
          </a:bodyPr>
          <a:lstStyle/>
          <a:p>
            <a:r>
              <a:rPr lang="sv-SE" sz="4000" dirty="0" err="1">
                <a:latin typeface="+mj-lt"/>
              </a:rPr>
              <a:t>Outline</a:t>
            </a:r>
            <a:endParaRPr lang="it-IT" sz="4000" dirty="0">
              <a:latin typeface="+mj-lt"/>
            </a:endParaRPr>
          </a:p>
        </p:txBody>
      </p:sp>
      <p:sp>
        <p:nvSpPr>
          <p:cNvPr id="3" name="textruta 2">
            <a:extLst>
              <a:ext uri="{FF2B5EF4-FFF2-40B4-BE49-F238E27FC236}">
                <a16:creationId xmlns:a16="http://schemas.microsoft.com/office/drawing/2014/main" id="{C23081DF-21A5-9C6A-77E7-9FD9B2978D97}"/>
              </a:ext>
            </a:extLst>
          </p:cNvPr>
          <p:cNvSpPr txBox="1"/>
          <p:nvPr/>
        </p:nvSpPr>
        <p:spPr>
          <a:xfrm>
            <a:off x="482558" y="1863523"/>
            <a:ext cx="10571969" cy="2062103"/>
          </a:xfrm>
          <a:prstGeom prst="rect">
            <a:avLst/>
          </a:prstGeom>
          <a:noFill/>
        </p:spPr>
        <p:txBody>
          <a:bodyPr wrap="square" rtlCol="0">
            <a:spAutoFit/>
          </a:bodyPr>
          <a:lstStyle/>
          <a:p>
            <a:pPr marL="342900" indent="-342900">
              <a:buFont typeface="+mj-lt"/>
              <a:buAutoNum type="arabicPeriod"/>
            </a:pPr>
            <a:r>
              <a:rPr lang="sv-SE" sz="3200" dirty="0" err="1">
                <a:solidFill>
                  <a:schemeClr val="bg1"/>
                </a:solidFill>
              </a:rPr>
              <a:t>Current</a:t>
            </a:r>
            <a:r>
              <a:rPr lang="sv-SE" sz="3200" dirty="0">
                <a:solidFill>
                  <a:schemeClr val="bg1"/>
                </a:solidFill>
              </a:rPr>
              <a:t> approach </a:t>
            </a:r>
            <a:r>
              <a:rPr lang="sv-SE" sz="3200" dirty="0" err="1">
                <a:solidFill>
                  <a:schemeClr val="bg1"/>
                </a:solidFill>
              </a:rPr>
              <a:t>of</a:t>
            </a:r>
            <a:r>
              <a:rPr lang="sv-SE" sz="3200" dirty="0">
                <a:solidFill>
                  <a:schemeClr val="bg1"/>
                </a:solidFill>
              </a:rPr>
              <a:t> transfer </a:t>
            </a:r>
            <a:r>
              <a:rPr lang="sv-SE" sz="3200" dirty="0" err="1">
                <a:solidFill>
                  <a:schemeClr val="bg1"/>
                </a:solidFill>
              </a:rPr>
              <a:t>pricing</a:t>
            </a:r>
            <a:r>
              <a:rPr lang="sv-SE" sz="3200" dirty="0">
                <a:solidFill>
                  <a:schemeClr val="bg1"/>
                </a:solidFill>
              </a:rPr>
              <a:t> under EU </a:t>
            </a:r>
            <a:r>
              <a:rPr lang="sv-SE" sz="3200" dirty="0" err="1">
                <a:solidFill>
                  <a:schemeClr val="bg1"/>
                </a:solidFill>
              </a:rPr>
              <a:t>law</a:t>
            </a:r>
            <a:r>
              <a:rPr lang="sv-SE" sz="3200" dirty="0">
                <a:solidFill>
                  <a:schemeClr val="bg1"/>
                </a:solidFill>
              </a:rPr>
              <a:t>: State </a:t>
            </a:r>
            <a:r>
              <a:rPr lang="sv-SE" sz="3200" dirty="0" err="1">
                <a:solidFill>
                  <a:schemeClr val="bg1"/>
                </a:solidFill>
              </a:rPr>
              <a:t>aid</a:t>
            </a:r>
            <a:r>
              <a:rPr lang="sv-SE" sz="3200" dirty="0">
                <a:solidFill>
                  <a:schemeClr val="bg1"/>
                </a:solidFill>
              </a:rPr>
              <a:t> </a:t>
            </a:r>
            <a:r>
              <a:rPr lang="sv-SE" sz="3200" dirty="0" err="1">
                <a:solidFill>
                  <a:schemeClr val="bg1"/>
                </a:solidFill>
              </a:rPr>
              <a:t>law</a:t>
            </a:r>
            <a:r>
              <a:rPr lang="sv-SE" sz="3200" dirty="0">
                <a:solidFill>
                  <a:schemeClr val="bg1"/>
                </a:solidFill>
              </a:rPr>
              <a:t> as the legal </a:t>
            </a:r>
            <a:r>
              <a:rPr lang="sv-SE" sz="3200" dirty="0" err="1">
                <a:solidFill>
                  <a:schemeClr val="bg1"/>
                </a:solidFill>
              </a:rPr>
              <a:t>framework</a:t>
            </a:r>
            <a:r>
              <a:rPr lang="sv-SE" sz="3200" dirty="0">
                <a:solidFill>
                  <a:schemeClr val="bg1"/>
                </a:solidFill>
              </a:rPr>
              <a:t> </a:t>
            </a:r>
            <a:r>
              <a:rPr lang="sv-SE" sz="3200" dirty="0" err="1">
                <a:solidFill>
                  <a:schemeClr val="bg1"/>
                </a:solidFill>
              </a:rPr>
              <a:t>used</a:t>
            </a:r>
            <a:r>
              <a:rPr lang="sv-SE" sz="3200" dirty="0">
                <a:solidFill>
                  <a:schemeClr val="bg1"/>
                </a:solidFill>
              </a:rPr>
              <a:t> to </a:t>
            </a:r>
            <a:r>
              <a:rPr lang="sv-SE" sz="3200" dirty="0" err="1">
                <a:solidFill>
                  <a:schemeClr val="bg1"/>
                </a:solidFill>
              </a:rPr>
              <a:t>control</a:t>
            </a:r>
            <a:r>
              <a:rPr lang="sv-SE" sz="3200" dirty="0">
                <a:solidFill>
                  <a:schemeClr val="bg1"/>
                </a:solidFill>
              </a:rPr>
              <a:t> TP </a:t>
            </a:r>
            <a:r>
              <a:rPr lang="sv-SE" sz="3200" dirty="0" err="1">
                <a:solidFill>
                  <a:schemeClr val="bg1"/>
                </a:solidFill>
              </a:rPr>
              <a:t>rulings</a:t>
            </a:r>
            <a:r>
              <a:rPr lang="sv-SE" sz="3200" dirty="0">
                <a:solidFill>
                  <a:schemeClr val="bg1"/>
                </a:solidFill>
              </a:rPr>
              <a:t> </a:t>
            </a:r>
          </a:p>
          <a:p>
            <a:pPr marL="342900" indent="-342900">
              <a:buFont typeface="+mj-lt"/>
              <a:buAutoNum type="arabicPeriod"/>
            </a:pPr>
            <a:r>
              <a:rPr lang="sv-SE" sz="3200" dirty="0">
                <a:solidFill>
                  <a:schemeClr val="bg1"/>
                </a:solidFill>
              </a:rPr>
              <a:t>Transfer </a:t>
            </a:r>
            <a:r>
              <a:rPr lang="sv-SE" sz="3200" dirty="0" err="1">
                <a:solidFill>
                  <a:schemeClr val="bg1"/>
                </a:solidFill>
              </a:rPr>
              <a:t>pricing</a:t>
            </a:r>
            <a:r>
              <a:rPr lang="sv-SE" sz="3200" dirty="0">
                <a:solidFill>
                  <a:schemeClr val="bg1"/>
                </a:solidFill>
              </a:rPr>
              <a:t> and the </a:t>
            </a:r>
            <a:r>
              <a:rPr lang="sv-SE" sz="3200" dirty="0" err="1">
                <a:solidFill>
                  <a:schemeClr val="bg1"/>
                </a:solidFill>
              </a:rPr>
              <a:t>future</a:t>
            </a:r>
            <a:r>
              <a:rPr lang="sv-SE" sz="3200" dirty="0">
                <a:solidFill>
                  <a:schemeClr val="bg1"/>
                </a:solidFill>
              </a:rPr>
              <a:t> </a:t>
            </a:r>
            <a:r>
              <a:rPr lang="sv-SE" sz="3200" dirty="0" err="1">
                <a:solidFill>
                  <a:schemeClr val="bg1"/>
                </a:solidFill>
              </a:rPr>
              <a:t>of</a:t>
            </a:r>
            <a:r>
              <a:rPr lang="sv-SE" sz="3200" dirty="0">
                <a:solidFill>
                  <a:schemeClr val="bg1"/>
                </a:solidFill>
              </a:rPr>
              <a:t> EU </a:t>
            </a:r>
            <a:r>
              <a:rPr lang="sv-SE" sz="3200" dirty="0" err="1">
                <a:solidFill>
                  <a:schemeClr val="bg1"/>
                </a:solidFill>
              </a:rPr>
              <a:t>Law</a:t>
            </a:r>
            <a:endParaRPr lang="sv-SE" sz="3200" dirty="0">
              <a:solidFill>
                <a:schemeClr val="bg1"/>
              </a:solidFill>
            </a:endParaRPr>
          </a:p>
          <a:p>
            <a:r>
              <a:rPr lang="sv-SE" sz="3200" dirty="0">
                <a:solidFill>
                  <a:schemeClr val="bg1"/>
                </a:solidFill>
              </a:rPr>
              <a:t>3. General assessment</a:t>
            </a:r>
          </a:p>
        </p:txBody>
      </p:sp>
    </p:spTree>
    <p:extLst>
      <p:ext uri="{BB962C8B-B14F-4D97-AF65-F5344CB8AC3E}">
        <p14:creationId xmlns:p14="http://schemas.microsoft.com/office/powerpoint/2010/main" val="948586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DBA6B2E5-0ABC-48AF-AA6F-47DD64A88132}"/>
              </a:ext>
            </a:extLst>
          </p:cNvPr>
          <p:cNvSpPr>
            <a:spLocks noGrp="1"/>
          </p:cNvSpPr>
          <p:nvPr>
            <p:ph type="ctrTitle"/>
          </p:nvPr>
        </p:nvSpPr>
        <p:spPr/>
        <p:txBody>
          <a:bodyPr/>
          <a:lstStyle/>
          <a:p>
            <a:br>
              <a:rPr lang="en-US" sz="4400" b="1" dirty="0">
                <a:solidFill>
                  <a:schemeClr val="bg1"/>
                </a:solidFill>
              </a:rPr>
            </a:br>
            <a:r>
              <a:rPr lang="en-US" sz="4400" b="1" dirty="0">
                <a:solidFill>
                  <a:schemeClr val="bg1"/>
                </a:solidFill>
              </a:rPr>
              <a:t>Part I</a:t>
            </a:r>
            <a:br>
              <a:rPr lang="en-US" sz="4400" b="1" dirty="0">
                <a:solidFill>
                  <a:schemeClr val="bg1"/>
                </a:solidFill>
              </a:rPr>
            </a:br>
            <a:endParaRPr lang="it-IT" sz="4400" b="1" dirty="0">
              <a:solidFill>
                <a:schemeClr val="bg1"/>
              </a:solidFill>
            </a:endParaRPr>
          </a:p>
        </p:txBody>
      </p:sp>
      <p:sp>
        <p:nvSpPr>
          <p:cNvPr id="6" name="Sottotitolo 2">
            <a:extLst>
              <a:ext uri="{FF2B5EF4-FFF2-40B4-BE49-F238E27FC236}">
                <a16:creationId xmlns:a16="http://schemas.microsoft.com/office/drawing/2014/main" id="{516BBBB9-2E21-48CF-9317-EF17F536F77D}"/>
              </a:ext>
            </a:extLst>
          </p:cNvPr>
          <p:cNvSpPr>
            <a:spLocks noGrp="1"/>
          </p:cNvSpPr>
          <p:nvPr>
            <p:ph type="subTitle" idx="1"/>
          </p:nvPr>
        </p:nvSpPr>
        <p:spPr/>
        <p:txBody>
          <a:bodyPr/>
          <a:lstStyle/>
          <a:p>
            <a:r>
              <a:rPr lang="en-US" sz="4000" b="1" dirty="0">
                <a:solidFill>
                  <a:schemeClr val="bg1"/>
                </a:solidFill>
              </a:rPr>
              <a:t>The current approach of transfer pricing under EU law : State aid law as the legal framework used to control TP rulings</a:t>
            </a:r>
            <a:endParaRPr lang="fi-FI" sz="4000" dirty="0">
              <a:solidFill>
                <a:schemeClr val="bg1"/>
              </a:solidFill>
            </a:endParaRPr>
          </a:p>
        </p:txBody>
      </p:sp>
      <p:sp>
        <p:nvSpPr>
          <p:cNvPr id="2" name="Segnaposto numero diapositiva 1">
            <a:extLst>
              <a:ext uri="{FF2B5EF4-FFF2-40B4-BE49-F238E27FC236}">
                <a16:creationId xmlns:a16="http://schemas.microsoft.com/office/drawing/2014/main" id="{80FFDB97-F2EF-4392-9BC0-2AD9A608BD6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5C3E54F-2507-47EA-A33B-1461F613C14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7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DBA6B2E5-0ABC-48AF-AA6F-47DD64A88132}"/>
              </a:ext>
            </a:extLst>
          </p:cNvPr>
          <p:cNvSpPr>
            <a:spLocks noGrp="1"/>
          </p:cNvSpPr>
          <p:nvPr>
            <p:ph type="ctrTitle"/>
          </p:nvPr>
        </p:nvSpPr>
        <p:spPr/>
        <p:txBody>
          <a:bodyPr/>
          <a:lstStyle/>
          <a:p>
            <a:r>
              <a:rPr lang="en-US" sz="4400" b="1" dirty="0">
                <a:solidFill>
                  <a:schemeClr val="bg1"/>
                </a:solidFill>
              </a:rPr>
              <a:t>State aid and transfer pricing: overview of the approach of the CJEU in </a:t>
            </a:r>
            <a:r>
              <a:rPr lang="en-US" sz="4400" b="1" i="1" dirty="0">
                <a:solidFill>
                  <a:schemeClr val="bg1"/>
                </a:solidFill>
              </a:rPr>
              <a:t>Fiat</a:t>
            </a:r>
            <a:r>
              <a:rPr lang="en-US" sz="4400" b="1" dirty="0">
                <a:solidFill>
                  <a:schemeClr val="bg1"/>
                </a:solidFill>
              </a:rPr>
              <a:t>, </a:t>
            </a:r>
            <a:r>
              <a:rPr lang="en-US" sz="4400" b="1" i="1" dirty="0">
                <a:solidFill>
                  <a:schemeClr val="bg1"/>
                </a:solidFill>
              </a:rPr>
              <a:t>Amazon</a:t>
            </a:r>
            <a:r>
              <a:rPr lang="en-US" sz="4400" b="1" dirty="0">
                <a:solidFill>
                  <a:schemeClr val="bg1"/>
                </a:solidFill>
              </a:rPr>
              <a:t> and </a:t>
            </a:r>
            <a:r>
              <a:rPr lang="en-US" sz="4400" b="1" i="1" dirty="0">
                <a:solidFill>
                  <a:schemeClr val="bg1"/>
                </a:solidFill>
              </a:rPr>
              <a:t>Engie</a:t>
            </a:r>
            <a:r>
              <a:rPr lang="en-US" sz="4400" b="1" dirty="0">
                <a:solidFill>
                  <a:schemeClr val="bg1"/>
                </a:solidFill>
              </a:rPr>
              <a:t> </a:t>
            </a:r>
            <a:endParaRPr lang="it-IT" sz="4400" b="1" dirty="0">
              <a:solidFill>
                <a:schemeClr val="bg1"/>
              </a:solidFill>
            </a:endParaRPr>
          </a:p>
        </p:txBody>
      </p:sp>
      <p:sp>
        <p:nvSpPr>
          <p:cNvPr id="6" name="Sottotitolo 2">
            <a:extLst>
              <a:ext uri="{FF2B5EF4-FFF2-40B4-BE49-F238E27FC236}">
                <a16:creationId xmlns:a16="http://schemas.microsoft.com/office/drawing/2014/main" id="{516BBBB9-2E21-48CF-9317-EF17F536F77D}"/>
              </a:ext>
            </a:extLst>
          </p:cNvPr>
          <p:cNvSpPr>
            <a:spLocks noGrp="1"/>
          </p:cNvSpPr>
          <p:nvPr>
            <p:ph type="subTitle" idx="1"/>
          </p:nvPr>
        </p:nvSpPr>
        <p:spPr>
          <a:xfrm>
            <a:off x="1035844" y="3602038"/>
            <a:ext cx="9632156" cy="1655762"/>
          </a:xfrm>
        </p:spPr>
        <p:txBody>
          <a:bodyPr/>
          <a:lstStyle/>
          <a:p>
            <a:endParaRPr lang="fi-FI" sz="4000" dirty="0">
              <a:solidFill>
                <a:schemeClr val="bg1"/>
              </a:solidFill>
            </a:endParaRPr>
          </a:p>
          <a:p>
            <a:r>
              <a:rPr lang="fi-FI" sz="4000" dirty="0">
                <a:solidFill>
                  <a:schemeClr val="bg1"/>
                </a:solidFill>
              </a:rPr>
              <a:t>Introduction by Jérôme Monsenego</a:t>
            </a:r>
            <a:endParaRPr lang="it-IT" dirty="0"/>
          </a:p>
        </p:txBody>
      </p:sp>
      <p:sp>
        <p:nvSpPr>
          <p:cNvPr id="2" name="Segnaposto numero diapositiva 1">
            <a:extLst>
              <a:ext uri="{FF2B5EF4-FFF2-40B4-BE49-F238E27FC236}">
                <a16:creationId xmlns:a16="http://schemas.microsoft.com/office/drawing/2014/main" id="{80FFDB97-F2EF-4392-9BC0-2AD9A608BD6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5C3E54F-2507-47EA-A33B-1461F613C14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02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ttotitolo 6">
            <a:extLst>
              <a:ext uri="{FF2B5EF4-FFF2-40B4-BE49-F238E27FC236}">
                <a16:creationId xmlns:a16="http://schemas.microsoft.com/office/drawing/2014/main" id="{983AA1F7-42F2-47D2-97B3-6B9A0E9F80FF}"/>
              </a:ext>
            </a:extLst>
          </p:cNvPr>
          <p:cNvSpPr>
            <a:spLocks noGrp="1"/>
          </p:cNvSpPr>
          <p:nvPr>
            <p:ph type="subTitle" idx="1"/>
          </p:nvPr>
        </p:nvSpPr>
        <p:spPr>
          <a:xfrm>
            <a:off x="621436" y="1418775"/>
            <a:ext cx="10294214" cy="51401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ea typeface="+mn-ea"/>
                <a:cs typeface="+mn-cs"/>
              </a:rPr>
              <a:t>Art. 107 </a:t>
            </a:r>
            <a:r>
              <a:rPr lang="en-US" sz="3200" dirty="0">
                <a:solidFill>
                  <a:schemeClr val="bg1"/>
                </a:solidFill>
              </a:rPr>
              <a:t>(1) TFEU and the selectivity criterion</a:t>
            </a:r>
            <a:endParaRPr kumimoji="0" lang="en-US" sz="3200" b="0" i="0" u="none" strike="noStrike" kern="1200" cap="none" spc="0" normalizeH="0" baseline="0" noProof="0" dirty="0">
              <a:ln>
                <a:noFill/>
              </a:ln>
              <a:solidFill>
                <a:schemeClr val="bg1"/>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ea typeface="+mn-ea"/>
                <a:cs typeface="+mn-cs"/>
              </a:rPr>
              <a:t>2016 notice(2016/C 262/01)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dirty="0">
                <a:solidFill>
                  <a:schemeClr val="bg1"/>
                </a:solidFill>
              </a:rPr>
              <a:t>COM </a:t>
            </a:r>
            <a:r>
              <a:rPr lang="en-US" sz="3200" i="1" dirty="0">
                <a:solidFill>
                  <a:schemeClr val="bg1"/>
                </a:solidFill>
              </a:rPr>
              <a:t>Fiat</a:t>
            </a:r>
            <a:r>
              <a:rPr lang="en-US" sz="3200" dirty="0">
                <a:solidFill>
                  <a:schemeClr val="bg1"/>
                </a:solidFill>
              </a:rPr>
              <a:t> §228: </a:t>
            </a:r>
            <a:r>
              <a:rPr lang="en-US" sz="3200" dirty="0" err="1">
                <a:solidFill>
                  <a:schemeClr val="bg1"/>
                </a:solidFill>
              </a:rPr>
              <a:t>th</a:t>
            </a:r>
            <a:r>
              <a:rPr lang="en-GB" sz="3200" dirty="0">
                <a:solidFill>
                  <a:schemeClr val="bg1"/>
                </a:solidFill>
              </a:rPr>
              <a:t>e ALP necessarily forms part of the Commission's assessment (…) independently of whether a MS has incorporated it into its national law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3200" dirty="0">
                <a:solidFill>
                  <a:schemeClr val="bg1"/>
                </a:solidFill>
              </a:rPr>
              <a:t>GC: </a:t>
            </a:r>
            <a:r>
              <a:rPr lang="en-GB" sz="3200" i="1" dirty="0">
                <a:solidFill>
                  <a:schemeClr val="bg1"/>
                </a:solidFill>
              </a:rPr>
              <a:t>Fiat</a:t>
            </a:r>
            <a:r>
              <a:rPr lang="en-GB" sz="3200" dirty="0">
                <a:solidFill>
                  <a:schemeClr val="bg1"/>
                </a:solidFill>
              </a:rPr>
              <a:t>, </a:t>
            </a:r>
            <a:r>
              <a:rPr lang="en-GB" sz="3200" i="1" dirty="0">
                <a:solidFill>
                  <a:schemeClr val="bg1"/>
                </a:solidFill>
              </a:rPr>
              <a:t>Starbucks</a:t>
            </a:r>
            <a:r>
              <a:rPr lang="en-GB" sz="3200" dirty="0">
                <a:solidFill>
                  <a:schemeClr val="bg1"/>
                </a:solidFill>
              </a:rPr>
              <a:t>, </a:t>
            </a:r>
            <a:r>
              <a:rPr lang="en-GB" sz="3200" i="1" dirty="0">
                <a:solidFill>
                  <a:schemeClr val="bg1"/>
                </a:solidFill>
              </a:rPr>
              <a:t>Apple</a:t>
            </a:r>
            <a:r>
              <a:rPr lang="en-GB" sz="3200" dirty="0">
                <a:solidFill>
                  <a:schemeClr val="bg1"/>
                </a:solidFill>
              </a:rPr>
              <a:t>, </a:t>
            </a:r>
            <a:r>
              <a:rPr lang="en-GB" sz="3200" i="1" dirty="0">
                <a:solidFill>
                  <a:schemeClr val="bg1"/>
                </a:solidFill>
              </a:rPr>
              <a:t>Engie</a:t>
            </a:r>
            <a:r>
              <a:rPr lang="en-GB" sz="3200" dirty="0">
                <a:solidFill>
                  <a:schemeClr val="bg1"/>
                </a:solidFill>
              </a:rPr>
              <a:t>, </a:t>
            </a:r>
            <a:r>
              <a:rPr lang="en-GB" sz="3200" i="1" dirty="0">
                <a:solidFill>
                  <a:schemeClr val="bg1"/>
                </a:solidFill>
              </a:rPr>
              <a:t>Amazon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3200" dirty="0">
              <a:solidFill>
                <a:schemeClr val="bg1"/>
              </a:solidFill>
            </a:endParaRPr>
          </a:p>
          <a:p>
            <a:pPr marL="685800" lvl="1" indent="-228600" algn="l">
              <a:spcBef>
                <a:spcPts val="1000"/>
              </a:spcBef>
              <a:buFont typeface="Arial" panose="020B0604020202020204" pitchFamily="34" charset="0"/>
              <a:buChar char="•"/>
              <a:defRPr/>
            </a:pPr>
            <a:endParaRPr lang="it-IT" sz="3200" dirty="0"/>
          </a:p>
        </p:txBody>
      </p:sp>
      <p:sp>
        <p:nvSpPr>
          <p:cNvPr id="2" name="Segnaposto numero diapositiva 1">
            <a:extLst>
              <a:ext uri="{FF2B5EF4-FFF2-40B4-BE49-F238E27FC236}">
                <a16:creationId xmlns:a16="http://schemas.microsoft.com/office/drawing/2014/main" id="{56640B82-348E-4862-B3E5-B32120531B31}"/>
              </a:ext>
            </a:extLst>
          </p:cNvPr>
          <p:cNvSpPr>
            <a:spLocks noGrp="1"/>
          </p:cNvSpPr>
          <p:nvPr>
            <p:ph type="sldNum" sz="quarter" idx="4"/>
          </p:nvPr>
        </p:nvSpPr>
        <p:spPr/>
        <p:txBody>
          <a:bodyPr/>
          <a:lstStyle/>
          <a:p>
            <a:fld id="{05C3E54F-2507-47EA-A33B-1461F613C144}" type="slidenum">
              <a:rPr lang="en-US" smtClean="0"/>
              <a:pPr/>
              <a:t>7</a:t>
            </a:fld>
            <a:endParaRPr lang="en-US" dirty="0"/>
          </a:p>
        </p:txBody>
      </p:sp>
      <p:sp>
        <p:nvSpPr>
          <p:cNvPr id="9" name="CasellaDiTesto 8">
            <a:extLst>
              <a:ext uri="{FF2B5EF4-FFF2-40B4-BE49-F238E27FC236}">
                <a16:creationId xmlns:a16="http://schemas.microsoft.com/office/drawing/2014/main" id="{26F845BE-6F1F-4A8A-8E22-734982D77EA9}"/>
              </a:ext>
            </a:extLst>
          </p:cNvPr>
          <p:cNvSpPr txBox="1"/>
          <p:nvPr/>
        </p:nvSpPr>
        <p:spPr>
          <a:xfrm>
            <a:off x="934373" y="290287"/>
            <a:ext cx="6611645" cy="707886"/>
          </a:xfrm>
          <a:prstGeom prst="rect">
            <a:avLst/>
          </a:prstGeom>
          <a:noFill/>
        </p:spPr>
        <p:txBody>
          <a:bodyPr wrap="square">
            <a:spAutoFit/>
          </a:bodyPr>
          <a:lstStyle/>
          <a:p>
            <a:r>
              <a:rPr lang="sv-SE" sz="4000" dirty="0">
                <a:latin typeface="+mj-lt"/>
              </a:rPr>
              <a:t>B</a:t>
            </a:r>
            <a:r>
              <a:rPr lang="en-GB" sz="4000" dirty="0" err="1">
                <a:latin typeface="+mj-lt"/>
              </a:rPr>
              <a:t>ackground</a:t>
            </a:r>
            <a:endParaRPr lang="it-IT" sz="4000" dirty="0">
              <a:latin typeface="+mj-lt"/>
            </a:endParaRPr>
          </a:p>
        </p:txBody>
      </p:sp>
    </p:spTree>
    <p:extLst>
      <p:ext uri="{BB962C8B-B14F-4D97-AF65-F5344CB8AC3E}">
        <p14:creationId xmlns:p14="http://schemas.microsoft.com/office/powerpoint/2010/main" val="332901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CD36E-17DF-C483-7D91-89E62639A576}"/>
            </a:ext>
          </a:extLst>
        </p:cNvPr>
        <p:cNvGrpSpPr/>
        <p:nvPr/>
      </p:nvGrpSpPr>
      <p:grpSpPr>
        <a:xfrm>
          <a:off x="0" y="0"/>
          <a:ext cx="0" cy="0"/>
          <a:chOff x="0" y="0"/>
          <a:chExt cx="0" cy="0"/>
        </a:xfrm>
      </p:grpSpPr>
      <p:sp>
        <p:nvSpPr>
          <p:cNvPr id="7" name="Sottotitolo 6">
            <a:extLst>
              <a:ext uri="{FF2B5EF4-FFF2-40B4-BE49-F238E27FC236}">
                <a16:creationId xmlns:a16="http://schemas.microsoft.com/office/drawing/2014/main" id="{427F410C-065F-F435-8CBE-BCCD55519A19}"/>
              </a:ext>
            </a:extLst>
          </p:cNvPr>
          <p:cNvSpPr>
            <a:spLocks noGrp="1"/>
          </p:cNvSpPr>
          <p:nvPr>
            <p:ph type="subTitle" idx="1"/>
          </p:nvPr>
        </p:nvSpPr>
        <p:spPr>
          <a:xfrm>
            <a:off x="621436" y="1418775"/>
            <a:ext cx="10294214" cy="5140171"/>
          </a:xfrm>
        </p:spPr>
        <p:txBody>
          <a:bodyPr/>
          <a:lstStyle/>
          <a:p>
            <a:pPr marL="354013" indent="-354013" algn="l">
              <a:buFont typeface="Arial" panose="020B0604020202020204" pitchFamily="34" charset="0"/>
              <a:buChar char="•"/>
              <a:defRPr/>
            </a:pPr>
            <a:r>
              <a:rPr lang="en-GB" sz="3200" dirty="0">
                <a:solidFill>
                  <a:schemeClr val="bg1"/>
                </a:solidFill>
              </a:rPr>
              <a:t>Confirmation of previous case law:</a:t>
            </a:r>
          </a:p>
          <a:p>
            <a:pPr marL="811213" lvl="1" indent="-354013" algn="l">
              <a:spcBef>
                <a:spcPts val="1000"/>
              </a:spcBef>
              <a:buFont typeface="Arial" panose="020B0604020202020204" pitchFamily="34" charset="0"/>
              <a:buChar char="•"/>
              <a:defRPr/>
            </a:pPr>
            <a:r>
              <a:rPr lang="en-GB" sz="2800" dirty="0">
                <a:solidFill>
                  <a:schemeClr val="bg1"/>
                </a:solidFill>
              </a:rPr>
              <a:t>Error in determining RS vitiates the selectivity analysis</a:t>
            </a:r>
          </a:p>
          <a:p>
            <a:pPr marL="811213" lvl="1" indent="-354013" algn="l">
              <a:spcBef>
                <a:spcPts val="1000"/>
              </a:spcBef>
              <a:buFont typeface="Arial" panose="020B0604020202020204" pitchFamily="34" charset="0"/>
              <a:buChar char="•"/>
              <a:defRPr/>
            </a:pPr>
            <a:r>
              <a:rPr lang="en-GB" sz="2800" dirty="0">
                <a:solidFill>
                  <a:schemeClr val="bg1"/>
                </a:solidFill>
              </a:rPr>
              <a:t>Determination of the RS through an objective examination of the content, structure and effects of the rules</a:t>
            </a:r>
          </a:p>
          <a:p>
            <a:pPr marL="811213" lvl="1" indent="-354013" algn="l">
              <a:spcBef>
                <a:spcPts val="1000"/>
              </a:spcBef>
              <a:buFont typeface="Arial" panose="020B0604020202020204" pitchFamily="34" charset="0"/>
              <a:buChar char="•"/>
              <a:defRPr/>
            </a:pPr>
            <a:r>
              <a:rPr lang="en-GB" sz="2800" dirty="0">
                <a:solidFill>
                  <a:schemeClr val="bg1"/>
                </a:solidFill>
              </a:rPr>
              <a:t>MS determine the “characteristics” of a tax: basis of assessment and taxable event</a:t>
            </a:r>
          </a:p>
        </p:txBody>
      </p:sp>
      <p:sp>
        <p:nvSpPr>
          <p:cNvPr id="2" name="Segnaposto numero diapositiva 1">
            <a:extLst>
              <a:ext uri="{FF2B5EF4-FFF2-40B4-BE49-F238E27FC236}">
                <a16:creationId xmlns:a16="http://schemas.microsoft.com/office/drawing/2014/main" id="{2925AEF8-712F-F8A3-EBD6-65EA9F6F0F40}"/>
              </a:ext>
            </a:extLst>
          </p:cNvPr>
          <p:cNvSpPr>
            <a:spLocks noGrp="1"/>
          </p:cNvSpPr>
          <p:nvPr>
            <p:ph type="sldNum" sz="quarter" idx="4"/>
          </p:nvPr>
        </p:nvSpPr>
        <p:spPr/>
        <p:txBody>
          <a:bodyPr/>
          <a:lstStyle/>
          <a:p>
            <a:fld id="{05C3E54F-2507-47EA-A33B-1461F613C144}" type="slidenum">
              <a:rPr lang="en-US" smtClean="0"/>
              <a:pPr/>
              <a:t>8</a:t>
            </a:fld>
            <a:endParaRPr lang="en-US" dirty="0"/>
          </a:p>
        </p:txBody>
      </p:sp>
      <p:sp>
        <p:nvSpPr>
          <p:cNvPr id="9" name="CasellaDiTesto 8">
            <a:extLst>
              <a:ext uri="{FF2B5EF4-FFF2-40B4-BE49-F238E27FC236}">
                <a16:creationId xmlns:a16="http://schemas.microsoft.com/office/drawing/2014/main" id="{29FFE06F-B416-B7C5-A19F-C99DCE933158}"/>
              </a:ext>
            </a:extLst>
          </p:cNvPr>
          <p:cNvSpPr txBox="1"/>
          <p:nvPr/>
        </p:nvSpPr>
        <p:spPr>
          <a:xfrm>
            <a:off x="934373" y="290287"/>
            <a:ext cx="8377267" cy="707886"/>
          </a:xfrm>
          <a:prstGeom prst="rect">
            <a:avLst/>
          </a:prstGeom>
          <a:noFill/>
        </p:spPr>
        <p:txBody>
          <a:bodyPr wrap="square">
            <a:spAutoFit/>
          </a:bodyPr>
          <a:lstStyle/>
          <a:p>
            <a:r>
              <a:rPr lang="en-GB" sz="4000" dirty="0">
                <a:latin typeface="+mj-lt"/>
              </a:rPr>
              <a:t>CJEU, </a:t>
            </a:r>
            <a:r>
              <a:rPr lang="en-GB" sz="4000" i="1" dirty="0">
                <a:latin typeface="+mj-lt"/>
              </a:rPr>
              <a:t>Fiat</a:t>
            </a:r>
            <a:r>
              <a:rPr lang="en-GB" sz="4000" dirty="0">
                <a:latin typeface="+mj-lt"/>
              </a:rPr>
              <a:t> (C‑885/19 P and C‑898/19 P)</a:t>
            </a:r>
            <a:endParaRPr lang="it-IT" sz="4000" dirty="0">
              <a:latin typeface="+mj-lt"/>
            </a:endParaRPr>
          </a:p>
        </p:txBody>
      </p:sp>
    </p:spTree>
    <p:extLst>
      <p:ext uri="{BB962C8B-B14F-4D97-AF65-F5344CB8AC3E}">
        <p14:creationId xmlns:p14="http://schemas.microsoft.com/office/powerpoint/2010/main" val="285320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36FCD-EFB3-B8B7-C584-71B91490BB1D}"/>
            </a:ext>
          </a:extLst>
        </p:cNvPr>
        <p:cNvGrpSpPr/>
        <p:nvPr/>
      </p:nvGrpSpPr>
      <p:grpSpPr>
        <a:xfrm>
          <a:off x="0" y="0"/>
          <a:ext cx="0" cy="0"/>
          <a:chOff x="0" y="0"/>
          <a:chExt cx="0" cy="0"/>
        </a:xfrm>
      </p:grpSpPr>
      <p:sp>
        <p:nvSpPr>
          <p:cNvPr id="7" name="Sottotitolo 6">
            <a:extLst>
              <a:ext uri="{FF2B5EF4-FFF2-40B4-BE49-F238E27FC236}">
                <a16:creationId xmlns:a16="http://schemas.microsoft.com/office/drawing/2014/main" id="{4C827C44-8A1D-C462-4E5A-9662CC233385}"/>
              </a:ext>
            </a:extLst>
          </p:cNvPr>
          <p:cNvSpPr>
            <a:spLocks noGrp="1"/>
          </p:cNvSpPr>
          <p:nvPr>
            <p:ph type="subTitle" idx="1"/>
          </p:nvPr>
        </p:nvSpPr>
        <p:spPr>
          <a:xfrm>
            <a:off x="621436" y="1418775"/>
            <a:ext cx="10294214" cy="5140171"/>
          </a:xfrm>
        </p:spPr>
        <p:txBody>
          <a:bodyPr/>
          <a:lstStyle/>
          <a:p>
            <a:pPr marL="354013" indent="-354013" algn="l">
              <a:buFont typeface="Arial" panose="020B0604020202020204" pitchFamily="34" charset="0"/>
              <a:buChar char="•"/>
              <a:defRPr/>
            </a:pPr>
            <a:r>
              <a:rPr lang="en-GB" sz="3200" dirty="0">
                <a:solidFill>
                  <a:schemeClr val="bg1"/>
                </a:solidFill>
              </a:rPr>
              <a:t>Additions to previous case law:</a:t>
            </a:r>
          </a:p>
          <a:p>
            <a:pPr marL="811213" lvl="1" indent="-354013" algn="l">
              <a:spcBef>
                <a:spcPts val="1000"/>
              </a:spcBef>
              <a:buFont typeface="Arial" panose="020B0604020202020204" pitchFamily="34" charset="0"/>
              <a:buChar char="•"/>
              <a:defRPr/>
            </a:pPr>
            <a:r>
              <a:rPr lang="en-GB" sz="2800" dirty="0">
                <a:solidFill>
                  <a:schemeClr val="bg1"/>
                </a:solidFill>
              </a:rPr>
              <a:t>National law determines the RS, principle of legality</a:t>
            </a:r>
          </a:p>
          <a:p>
            <a:pPr marL="811213" lvl="1" indent="-354013" algn="l">
              <a:spcBef>
                <a:spcPts val="1000"/>
              </a:spcBef>
              <a:buFont typeface="Arial" panose="020B0604020202020204" pitchFamily="34" charset="0"/>
              <a:buChar char="•"/>
              <a:defRPr/>
            </a:pPr>
            <a:r>
              <a:rPr lang="en-GB" sz="2800" dirty="0">
                <a:solidFill>
                  <a:schemeClr val="bg1"/>
                </a:solidFill>
              </a:rPr>
              <a:t>OECD TPG applicable only if explicit reference</a:t>
            </a:r>
          </a:p>
          <a:p>
            <a:pPr marL="811213" lvl="1" indent="-354013" algn="l">
              <a:spcBef>
                <a:spcPts val="1000"/>
              </a:spcBef>
              <a:buFont typeface="Arial" panose="020B0604020202020204" pitchFamily="34" charset="0"/>
              <a:buChar char="•"/>
              <a:defRPr/>
            </a:pPr>
            <a:r>
              <a:rPr lang="en-GB" sz="2800" dirty="0">
                <a:solidFill>
                  <a:schemeClr val="bg1"/>
                </a:solidFill>
              </a:rPr>
              <a:t>COM may control TP if domestic law systematically leads to undervaluation of transfer prices (§122)</a:t>
            </a:r>
          </a:p>
          <a:p>
            <a:pPr marL="811213" lvl="1" indent="-354013" algn="l">
              <a:spcBef>
                <a:spcPts val="1000"/>
              </a:spcBef>
              <a:buFont typeface="Arial" panose="020B0604020202020204" pitchFamily="34" charset="0"/>
              <a:buChar char="•"/>
              <a:defRPr/>
            </a:pPr>
            <a:r>
              <a:rPr lang="en-GB" sz="2800" dirty="0">
                <a:solidFill>
                  <a:schemeClr val="bg1"/>
                </a:solidFill>
              </a:rPr>
              <a:t>MNEs and independent enterprises seem comparable</a:t>
            </a:r>
          </a:p>
          <a:p>
            <a:pPr marL="354013" indent="-354013" algn="l">
              <a:buFont typeface="Arial" panose="020B0604020202020204" pitchFamily="34" charset="0"/>
              <a:buChar char="•"/>
              <a:defRPr/>
            </a:pPr>
            <a:r>
              <a:rPr lang="en-GB" sz="3200" dirty="0">
                <a:solidFill>
                  <a:schemeClr val="bg1"/>
                </a:solidFill>
              </a:rPr>
              <a:t>Confirmed in </a:t>
            </a:r>
            <a:r>
              <a:rPr lang="en-GB" sz="3200" i="1" dirty="0">
                <a:solidFill>
                  <a:schemeClr val="bg1"/>
                </a:solidFill>
              </a:rPr>
              <a:t>Amazon</a:t>
            </a:r>
            <a:r>
              <a:rPr lang="en-GB" sz="3200" dirty="0">
                <a:solidFill>
                  <a:schemeClr val="bg1"/>
                </a:solidFill>
              </a:rPr>
              <a:t> (C‑457/21 P), except §122 of </a:t>
            </a:r>
            <a:r>
              <a:rPr lang="en-GB" sz="3200" i="1" dirty="0">
                <a:solidFill>
                  <a:schemeClr val="bg1"/>
                </a:solidFill>
              </a:rPr>
              <a:t>Fiat</a:t>
            </a:r>
          </a:p>
        </p:txBody>
      </p:sp>
      <p:sp>
        <p:nvSpPr>
          <p:cNvPr id="2" name="Segnaposto numero diapositiva 1">
            <a:extLst>
              <a:ext uri="{FF2B5EF4-FFF2-40B4-BE49-F238E27FC236}">
                <a16:creationId xmlns:a16="http://schemas.microsoft.com/office/drawing/2014/main" id="{A4F1866A-FB51-EA1E-F415-D1E9B1B681B0}"/>
              </a:ext>
            </a:extLst>
          </p:cNvPr>
          <p:cNvSpPr>
            <a:spLocks noGrp="1"/>
          </p:cNvSpPr>
          <p:nvPr>
            <p:ph type="sldNum" sz="quarter" idx="4"/>
          </p:nvPr>
        </p:nvSpPr>
        <p:spPr/>
        <p:txBody>
          <a:bodyPr/>
          <a:lstStyle/>
          <a:p>
            <a:fld id="{05C3E54F-2507-47EA-A33B-1461F613C144}" type="slidenum">
              <a:rPr lang="en-US" smtClean="0"/>
              <a:pPr/>
              <a:t>9</a:t>
            </a:fld>
            <a:endParaRPr lang="en-US" dirty="0"/>
          </a:p>
        </p:txBody>
      </p:sp>
      <p:sp>
        <p:nvSpPr>
          <p:cNvPr id="9" name="CasellaDiTesto 8">
            <a:extLst>
              <a:ext uri="{FF2B5EF4-FFF2-40B4-BE49-F238E27FC236}">
                <a16:creationId xmlns:a16="http://schemas.microsoft.com/office/drawing/2014/main" id="{6BAE3BE6-175D-DB27-C92D-33B8D3E6CC3B}"/>
              </a:ext>
            </a:extLst>
          </p:cNvPr>
          <p:cNvSpPr txBox="1"/>
          <p:nvPr/>
        </p:nvSpPr>
        <p:spPr>
          <a:xfrm>
            <a:off x="934373" y="290287"/>
            <a:ext cx="8377267" cy="707886"/>
          </a:xfrm>
          <a:prstGeom prst="rect">
            <a:avLst/>
          </a:prstGeom>
          <a:noFill/>
        </p:spPr>
        <p:txBody>
          <a:bodyPr wrap="square">
            <a:spAutoFit/>
          </a:bodyPr>
          <a:lstStyle/>
          <a:p>
            <a:r>
              <a:rPr lang="en-GB" sz="4000" dirty="0">
                <a:latin typeface="+mj-lt"/>
              </a:rPr>
              <a:t>CJEU, </a:t>
            </a:r>
            <a:r>
              <a:rPr lang="en-GB" sz="4000" i="1" dirty="0">
                <a:latin typeface="+mj-lt"/>
              </a:rPr>
              <a:t>Fiat</a:t>
            </a:r>
            <a:r>
              <a:rPr lang="en-GB" sz="4000" dirty="0">
                <a:latin typeface="+mj-lt"/>
              </a:rPr>
              <a:t> (C‑885/19 P and C‑898/19 P)</a:t>
            </a:r>
            <a:endParaRPr lang="it-IT" sz="4000" dirty="0">
              <a:latin typeface="+mj-lt"/>
            </a:endParaRPr>
          </a:p>
        </p:txBody>
      </p:sp>
    </p:spTree>
    <p:extLst>
      <p:ext uri="{BB962C8B-B14F-4D97-AF65-F5344CB8AC3E}">
        <p14:creationId xmlns:p14="http://schemas.microsoft.com/office/powerpoint/2010/main" val="3651653060"/>
      </p:ext>
    </p:extLst>
  </p:cSld>
  <p:clrMapOvr>
    <a:masterClrMapping/>
  </p:clrMapOvr>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roperties xmlns="http://www.imanage.com/work/xmlschema">
  <documentid>AKTIV!7305211.1</documentid>
  <senderid>MUELLER_A</senderid>
  <senderemail>ANDREA.MUELLER@FGS.DE</senderemail>
  <lastmodified>2024-02-13T10:45:46.0000000+01:00</lastmodified>
  <database>AKTIV</database>
</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caf9d59-bb07-4981-bddd-e22e71efd0ae" xsi:nil="true"/>
    <lcf76f155ced4ddcb4097134ff3c332f xmlns="97a6b8a7-0006-48d3-83f9-012bf7747fc3">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2F22E1032769A43A0B56C84C342F7D0" ma:contentTypeVersion="18" ma:contentTypeDescription="Een nieuw document maken." ma:contentTypeScope="" ma:versionID="ce0566752b5aa7fd8efa8b70313d0759">
  <xsd:schema xmlns:xsd="http://www.w3.org/2001/XMLSchema" xmlns:xs="http://www.w3.org/2001/XMLSchema" xmlns:p="http://schemas.microsoft.com/office/2006/metadata/properties" xmlns:ns2="97a6b8a7-0006-48d3-83f9-012bf7747fc3" xmlns:ns3="bcaf9d59-bb07-4981-bddd-e22e71efd0ae" targetNamespace="http://schemas.microsoft.com/office/2006/metadata/properties" ma:root="true" ma:fieldsID="a294ac476c966314447e2142c9fe03b8" ns2:_="" ns3:_="">
    <xsd:import namespace="97a6b8a7-0006-48d3-83f9-012bf7747fc3"/>
    <xsd:import namespace="bcaf9d59-bb07-4981-bddd-e22e71efd0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a6b8a7-0006-48d3-83f9-012bf7747f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db0aa391-e9a4-49f0-8e09-3be6943fc3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af9d59-bb07-4981-bddd-e22e71efd0ae"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36472743-7543-4bfe-b00a-f27532988a59}" ma:internalName="TaxCatchAll" ma:showField="CatchAllData" ma:web="bcaf9d59-bb07-4981-bddd-e22e71efd0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037418-9691-4E6B-8D34-48670BE24076}">
  <ds:schemaRefs>
    <ds:schemaRef ds:uri="http://www.imanage.com/work/xmlschema"/>
  </ds:schemaRefs>
</ds:datastoreItem>
</file>

<file path=customXml/itemProps2.xml><?xml version="1.0" encoding="utf-8"?>
<ds:datastoreItem xmlns:ds="http://schemas.openxmlformats.org/officeDocument/2006/customXml" ds:itemID="{B138F259-BF3F-42F3-AD55-D8E65597E8B5}">
  <ds:schemaRefs>
    <ds:schemaRef ds:uri="http://schemas.microsoft.com/sharepoint/v3/contenttype/forms"/>
  </ds:schemaRefs>
</ds:datastoreItem>
</file>

<file path=customXml/itemProps3.xml><?xml version="1.0" encoding="utf-8"?>
<ds:datastoreItem xmlns:ds="http://schemas.openxmlformats.org/officeDocument/2006/customXml" ds:itemID="{544DED33-1A28-46FD-82FB-71354D644B3D}">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4B8ADA64-0152-4E30-8FA3-8DF3EE6E6BF9}"/>
</file>

<file path=docProps/app.xml><?xml version="1.0" encoding="utf-8"?>
<Properties xmlns="http://schemas.openxmlformats.org/officeDocument/2006/extended-properties" xmlns:vt="http://schemas.openxmlformats.org/officeDocument/2006/docPropsVTypes">
  <Template/>
  <TotalTime>0</TotalTime>
  <Words>2562</Words>
  <Application>Microsoft Office PowerPoint</Application>
  <PresentationFormat>Widescreen</PresentationFormat>
  <Paragraphs>248</Paragraphs>
  <Slides>31</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Calibri Light</vt:lpstr>
      <vt:lpstr>PT Sans</vt:lpstr>
      <vt:lpstr>Roboto</vt:lpstr>
      <vt:lpstr>Wingdings</vt:lpstr>
      <vt:lpstr>6_Office Theme</vt:lpstr>
      <vt:lpstr>Custom Design</vt:lpstr>
      <vt:lpstr>PowerPoint Presentation</vt:lpstr>
      <vt:lpstr>Introductory words</vt:lpstr>
      <vt:lpstr>PowerPoint Presentation</vt:lpstr>
      <vt:lpstr>PowerPoint Presentation</vt:lpstr>
      <vt:lpstr> Part I </vt:lpstr>
      <vt:lpstr>State aid and transfer pricing: overview of the approach of the CJEU in Fiat, Amazon and Engie </vt:lpstr>
      <vt:lpstr>PowerPoint Presentation</vt:lpstr>
      <vt:lpstr>PowerPoint Presentation</vt:lpstr>
      <vt:lpstr>PowerPoint Presentation</vt:lpstr>
      <vt:lpstr>PowerPoint Presentation</vt:lpstr>
      <vt:lpstr>PowerPoint Presentation</vt:lpstr>
      <vt:lpstr>Discussion</vt:lpstr>
      <vt:lpstr>  Part II Transfer pricing and the future of EU law </vt:lpstr>
      <vt:lpstr>II- A The draft Transfer Pricing Directive</vt:lpstr>
      <vt:lpstr>PowerPoint Presentation</vt:lpstr>
      <vt:lpstr>PowerPoint Presentation</vt:lpstr>
      <vt:lpstr>PowerPoint Presentation</vt:lpstr>
      <vt:lpstr>PowerPoint Presentation</vt:lpstr>
      <vt:lpstr>PowerPoint Presentation</vt:lpstr>
      <vt:lpstr>Discussion</vt:lpstr>
      <vt:lpstr>PowerPoint Presentation</vt:lpstr>
      <vt:lpstr>II- B The EU Commission’s BEFIT proposal and its provisions on transfer pricing</vt:lpstr>
      <vt:lpstr>PowerPoint Presentation</vt:lpstr>
      <vt:lpstr>PowerPoint Presentation</vt:lpstr>
      <vt:lpstr>PowerPoint Presentation</vt:lpstr>
      <vt:lpstr>PowerPoint Presentation</vt:lpstr>
      <vt:lpstr>PowerPoint Presentation</vt:lpstr>
      <vt:lpstr>Discussion</vt:lpstr>
      <vt:lpstr>PowerPoint Presentation</vt:lpstr>
      <vt:lpstr>  Part III General assessment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Sonneveld | Beeldvoerders</dc:creator>
  <cp:lastModifiedBy>Lizzy van Loon</cp:lastModifiedBy>
  <cp:revision>82</cp:revision>
  <cp:lastPrinted>2022-02-14T12:04:44Z</cp:lastPrinted>
  <dcterms:created xsi:type="dcterms:W3CDTF">2021-04-20T09:22:04Z</dcterms:created>
  <dcterms:modified xsi:type="dcterms:W3CDTF">2024-02-29T09:12:38Z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0x01010002F22E1032769A43A0B56C84C342F7D0</vt:lpwstr>
  </property>
</Properties>
</file>