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52" r:id="rId5"/>
    <p:sldMasterId id="2147483683" r:id="rId6"/>
  </p:sldMasterIdLst>
  <p:notesMasterIdLst>
    <p:notesMasterId r:id="rId48"/>
  </p:notesMasterIdLst>
  <p:sldIdLst>
    <p:sldId id="297" r:id="rId7"/>
    <p:sldId id="300" r:id="rId8"/>
    <p:sldId id="338" r:id="rId9"/>
    <p:sldId id="301" r:id="rId10"/>
    <p:sldId id="262" r:id="rId11"/>
    <p:sldId id="305" r:id="rId12"/>
    <p:sldId id="306" r:id="rId13"/>
    <p:sldId id="302" r:id="rId14"/>
    <p:sldId id="307" r:id="rId15"/>
    <p:sldId id="308" r:id="rId16"/>
    <p:sldId id="309" r:id="rId17"/>
    <p:sldId id="310" r:id="rId18"/>
    <p:sldId id="303" r:id="rId19"/>
    <p:sldId id="311" r:id="rId20"/>
    <p:sldId id="312" r:id="rId21"/>
    <p:sldId id="317" r:id="rId22"/>
    <p:sldId id="318" r:id="rId23"/>
    <p:sldId id="319" r:id="rId24"/>
    <p:sldId id="339" r:id="rId25"/>
    <p:sldId id="321" r:id="rId26"/>
    <p:sldId id="322" r:id="rId27"/>
    <p:sldId id="323" r:id="rId28"/>
    <p:sldId id="324" r:id="rId29"/>
    <p:sldId id="340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264" r:id="rId39"/>
    <p:sldId id="266" r:id="rId40"/>
    <p:sldId id="298" r:id="rId41"/>
    <p:sldId id="265" r:id="rId42"/>
    <p:sldId id="334" r:id="rId43"/>
    <p:sldId id="299" r:id="rId44"/>
    <p:sldId id="336" r:id="rId45"/>
    <p:sldId id="337" r:id="rId46"/>
    <p:sldId id="267" r:id="rId47"/>
  </p:sldIdLst>
  <p:sldSz cx="12192000" cy="6858000"/>
  <p:notesSz cx="6797675" cy="987425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729E"/>
    <a:srgbClr val="0212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748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00" y="3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1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DF4A1-E363-47BA-8E96-1F82BD47AD2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2033-C6AE-4E8D-9F7C-9C684DD60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4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7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1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22033-C6AE-4E8D-9F7C-9C684DD602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6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7AF-0CAC-674A-B797-E32EB21F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167D7-0538-8344-9E8C-2B870DC5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82F03E81-30F3-43C4-9761-5795137E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54F-2507-47EA-A33B-1461F613C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5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7AF-0CAC-674A-B797-E32EB21F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167D7-0538-8344-9E8C-2B870DC5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1DE73022-A254-4CB4-8737-853CADDFD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54F-2507-47EA-A33B-1461F613C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67AF-0CAC-674A-B797-E32EB21F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167D7-0538-8344-9E8C-2B870DC56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82F03E81-30F3-43C4-9761-5795137E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54F-2507-47EA-A33B-1461F613C1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05721D-9540-6142-BED1-EAB2E99B7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929739-C2C5-4568-80E6-1EFF1B9A4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9599" b="83447"/>
          <a:stretch/>
        </p:blipFill>
        <p:spPr>
          <a:xfrm>
            <a:off x="9592424" y="1"/>
            <a:ext cx="2601832" cy="118745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792A5A-D463-4D7B-ADB9-2DCC6F2FE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86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C68B-137E-40AA-9738-6641649F1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2F82F-1B5A-2F2D-C72B-F939E26EB602}"/>
              </a:ext>
            </a:extLst>
          </p:cNvPr>
          <p:cNvSpPr txBox="1"/>
          <p:nvPr userDrawn="1"/>
        </p:nvSpPr>
        <p:spPr>
          <a:xfrm>
            <a:off x="11118850" y="6144683"/>
            <a:ext cx="86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rgbClr val="6B729E"/>
                </a:solidFill>
                <a:latin typeface="PT Sans" panose="020B0503020203020204" pitchFamily="34" charset="77"/>
              </a:rPr>
              <a:t>IFA©2023</a:t>
            </a:r>
          </a:p>
        </p:txBody>
      </p:sp>
    </p:spTree>
    <p:extLst>
      <p:ext uri="{BB962C8B-B14F-4D97-AF65-F5344CB8AC3E}">
        <p14:creationId xmlns:p14="http://schemas.microsoft.com/office/powerpoint/2010/main" val="117978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CEC7BC-D2ED-8441-8665-8A40FF4FE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B8401A-64E5-4B28-8A69-73659CBA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54F-2507-47EA-A33B-1461F613C1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4EE93D2-2873-47CD-904C-48A954F6A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9599" b="83270"/>
          <a:stretch/>
        </p:blipFill>
        <p:spPr>
          <a:xfrm>
            <a:off x="9641680" y="1"/>
            <a:ext cx="2550319" cy="11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1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05721D-9540-6142-BED1-EAB2E99B7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929739-C2C5-4568-80E6-1EFF1B9A4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9599" b="83270"/>
          <a:stretch/>
        </p:blipFill>
        <p:spPr>
          <a:xfrm>
            <a:off x="9626566" y="1"/>
            <a:ext cx="2567689" cy="11844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792A5A-D463-4D7B-ADB9-2DCC6F2FE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86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C68B-137E-40AA-9738-6641649F16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2F82F-1B5A-2F2D-C72B-F939E26EB602}"/>
              </a:ext>
            </a:extLst>
          </p:cNvPr>
          <p:cNvSpPr txBox="1"/>
          <p:nvPr userDrawn="1"/>
        </p:nvSpPr>
        <p:spPr>
          <a:xfrm>
            <a:off x="11118850" y="6144683"/>
            <a:ext cx="86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rgbClr val="6B729E"/>
                </a:solidFill>
                <a:latin typeface="PT Sans" panose="020B0503020203020204" pitchFamily="34" charset="77"/>
              </a:rPr>
              <a:t>IFA©2023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EB1FE-12D8-4193-938E-526AB377511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3237" y="6736080"/>
            <a:ext cx="3698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5664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6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6.jpeg"/><Relationship Id="rId4" Type="http://schemas.openxmlformats.org/officeDocument/2006/relationships/tags" Target="../tags/tag28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3" Type="http://schemas.openxmlformats.org/officeDocument/2006/relationships/tags" Target="../tags/tag3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6989545-E3C3-42DF-8D8B-972AABEDC715}"/>
              </a:ext>
            </a:extLst>
          </p:cNvPr>
          <p:cNvSpPr txBox="1"/>
          <p:nvPr/>
        </p:nvSpPr>
        <p:spPr>
          <a:xfrm>
            <a:off x="0" y="2468948"/>
            <a:ext cx="1219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6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EU Pillar 2 and its International Ramifications</a:t>
            </a:r>
          </a:p>
          <a:p>
            <a:pPr algn="ctr"/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Roboto" panose="02000000000000000000" pitchFamily="2" charset="0"/>
              <a:ea typeface="+mj-ea"/>
              <a:cs typeface="+mj-cs"/>
            </a:endParaRPr>
          </a:p>
          <a:p>
            <a:pPr algn="ctr"/>
            <a:endParaRPr lang="en-US" sz="3600" b="1" i="0" dirty="0">
              <a:solidFill>
                <a:schemeClr val="bg1"/>
              </a:solidFill>
              <a:effectLst/>
              <a:latin typeface="Roboto" panose="02000000000000000000" pitchFamily="2" charset="0"/>
              <a:ea typeface="+mj-ea"/>
              <a:cs typeface="+mj-cs"/>
            </a:endParaRPr>
          </a:p>
          <a:p>
            <a:pPr algn="ctr"/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15 March 2023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548E0-51D2-478F-8FF6-C34596814639}"/>
              </a:ext>
            </a:extLst>
          </p:cNvPr>
          <p:cNvSpPr txBox="1"/>
          <p:nvPr/>
        </p:nvSpPr>
        <p:spPr>
          <a:xfrm>
            <a:off x="655200" y="329691"/>
            <a:ext cx="8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IFA European Region in collaboration with EATLP</a:t>
            </a: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149674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Process to implement Pillar Two: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Design of MNE internal process: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Tax Department task? Tax Accounting skills?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Two layers of taxation: 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Local CIT tax return and QDMTT: local subsidiaries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Top-up Tax and GIR: UPE/POPE/IPE</a:t>
            </a:r>
          </a:p>
          <a:p>
            <a:pPr marL="1371600" lvl="2" indent="-4572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IT developments</a:t>
            </a:r>
          </a:p>
          <a:p>
            <a:pPr marL="1371600" lvl="2" indent="-4572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Centralization vs. decentralization</a:t>
            </a:r>
          </a:p>
          <a:p>
            <a:pPr marL="1371600" lvl="2" indent="-4572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Outsourcing vs. internal resources</a:t>
            </a:r>
            <a:endParaRPr lang="en-US" sz="3600" dirty="0">
              <a:solidFill>
                <a:schemeClr val="bg1"/>
              </a:solidFill>
            </a:endParaRP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804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</a:rPr>
              <a:t>Pillar Two: MNE view</a:t>
            </a:r>
          </a:p>
        </p:txBody>
      </p:sp>
    </p:spTree>
    <p:extLst>
      <p:ext uri="{BB962C8B-B14F-4D97-AF65-F5344CB8AC3E}">
        <p14:creationId xmlns:p14="http://schemas.microsoft.com/office/powerpoint/2010/main" val="102501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Estimation of Pillar Two impact for MNE: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No relevant impact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Few jurisdictions with CIT nominal rate below 15%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Most of them to implement 15% for MNE +750 m. EUR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804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</a:rPr>
              <a:t>Pillar Two: MNE view</a:t>
            </a:r>
          </a:p>
        </p:txBody>
      </p:sp>
    </p:spTree>
    <p:extLst>
      <p:ext uri="{BB962C8B-B14F-4D97-AF65-F5344CB8AC3E}">
        <p14:creationId xmlns:p14="http://schemas.microsoft.com/office/powerpoint/2010/main" val="353621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59" y="1465243"/>
            <a:ext cx="10862631" cy="204472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Compatibility issues</a:t>
            </a:r>
            <a:endParaRPr lang="it-IT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16BBBB9-2E21-48CF-9317-EF17F536F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118" y="4128655"/>
            <a:ext cx="9144000" cy="2208415"/>
          </a:xfrm>
        </p:spPr>
        <p:txBody>
          <a:bodyPr/>
          <a:lstStyle/>
          <a:p>
            <a:r>
              <a:rPr lang="fi-FI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 Fondamental rights</a:t>
            </a:r>
          </a:p>
          <a:p>
            <a:r>
              <a:rPr lang="fi-FI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GloBE Directive vs Tax treaties : </a:t>
            </a:r>
            <a:r>
              <a:rPr lang="en-US" sz="2800" b="1" dirty="0">
                <a:solidFill>
                  <a:schemeClr val="bg1"/>
                </a:solidFill>
              </a:rPr>
              <a:t>Are we off the hook?</a:t>
            </a:r>
            <a:endParaRPr lang="fi-FI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54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Pillar 2 Directive also applicable in domestic situations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Commission/EU Council : to prevent discrimination under right of establishment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Most likely based on Cadbury Schweppes,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Lexel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and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Eurowing</a:t>
            </a:r>
            <a:r>
              <a:rPr lang="en-US" sz="3600" dirty="0">
                <a:solidFill>
                  <a:schemeClr val="bg1"/>
                </a:solidFill>
              </a:rPr>
              <a:t>s cases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Unilateral discrimination measure cannot “tax away” tax advantages by another Member State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</a:rPr>
              <a:t>No justification based on the allocation of taxing rights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Only justified when wholly artificial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277091" y="290287"/>
            <a:ext cx="9762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Directive must be in line with primary law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81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RPO case (VAT)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For tax measures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EU legislature : political, economic and social choices, and to rank divergent interests or to undertake complex assessments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Limited to review if there is a </a:t>
            </a:r>
            <a:r>
              <a:rPr lang="en-US" sz="4000" b="1" dirty="0">
                <a:solidFill>
                  <a:schemeClr val="bg1"/>
                </a:solidFill>
              </a:rPr>
              <a:t>manifest error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9239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CJEU : EU Legislature : broad discretion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40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Question 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Is there a “manifest error”?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EU legislator cannot oversee everything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 Right to property (art. 17 EU Charter of fundamental rights)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Hindering profit operation : could not be in line with right to property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</a:rPr>
              <a:t>“Excessive tax burden” – minimum profit (ECHR)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6611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Infringements are limited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39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7408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What about tax treaty obligations? </a:t>
            </a:r>
            <a:endParaRPr lang="it-IT" sz="4000" dirty="0">
              <a:latin typeface="+mj-lt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25B6DC4-D180-4B19-9C49-DCF7922A69FC}"/>
              </a:ext>
            </a:extLst>
          </p:cNvPr>
          <p:cNvSpPr/>
          <p:nvPr/>
        </p:nvSpPr>
        <p:spPr>
          <a:xfrm>
            <a:off x="9339324" y="1377257"/>
            <a:ext cx="2699208" cy="3167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Assumptions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Top-up taxes = covered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Conflict in substance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No treaty overrides under national (const.) legal order</a:t>
            </a:r>
            <a:endParaRPr lang="de-AT" dirty="0">
              <a:solidFill>
                <a:srgbClr val="00206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B35895-C7FE-4999-AC62-899D68205F33}"/>
              </a:ext>
            </a:extLst>
          </p:cNvPr>
          <p:cNvSpPr txBox="1"/>
          <p:nvPr/>
        </p:nvSpPr>
        <p:spPr>
          <a:xfrm>
            <a:off x="2226297" y="1245997"/>
            <a:ext cx="5439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400" b="1" dirty="0">
                <a:solidFill>
                  <a:schemeClr val="bg1"/>
                </a:solidFill>
              </a:rPr>
              <a:t>Art. 351 TFEU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610A417-BB5A-412F-889C-17FD4B7C5683}"/>
              </a:ext>
            </a:extLst>
          </p:cNvPr>
          <p:cNvGraphicFramePr>
            <a:graphicFrameLocks noGrp="1"/>
          </p:cNvGraphicFramePr>
          <p:nvPr/>
        </p:nvGraphicFramePr>
        <p:xfrm>
          <a:off x="248239" y="1960110"/>
          <a:ext cx="8924041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207">
                  <a:extLst>
                    <a:ext uri="{9D8B030D-6E8A-4147-A177-3AD203B41FA5}">
                      <a16:colId xmlns:a16="http://schemas.microsoft.com/office/drawing/2014/main" val="113181506"/>
                    </a:ext>
                  </a:extLst>
                </a:gridCol>
                <a:gridCol w="3336816">
                  <a:extLst>
                    <a:ext uri="{9D8B030D-6E8A-4147-A177-3AD203B41FA5}">
                      <a16:colId xmlns:a16="http://schemas.microsoft.com/office/drawing/2014/main" val="911145422"/>
                    </a:ext>
                  </a:extLst>
                </a:gridCol>
                <a:gridCol w="3783018">
                  <a:extLst>
                    <a:ext uri="{9D8B030D-6E8A-4147-A177-3AD203B41FA5}">
                      <a16:colId xmlns:a16="http://schemas.microsoft.com/office/drawing/2014/main" val="1750847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noProof="0" dirty="0">
                          <a:solidFill>
                            <a:schemeClr val="bg1"/>
                          </a:solidFill>
                        </a:rPr>
                        <a:t>MS (</a:t>
                      </a:r>
                      <a:r>
                        <a:rPr lang="en-US" sz="2200" b="1" i="1" noProof="0" dirty="0">
                          <a:solidFill>
                            <a:schemeClr val="bg1"/>
                          </a:solidFill>
                        </a:rPr>
                        <a:t>inter se</a:t>
                      </a:r>
                      <a:r>
                        <a:rPr lang="en-US" sz="2200" b="1" i="0" noProof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0" dirty="0">
                          <a:solidFill>
                            <a:schemeClr val="bg1"/>
                          </a:solidFill>
                        </a:rPr>
                        <a:t>Third countries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65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noProof="0" dirty="0">
                          <a:solidFill>
                            <a:schemeClr val="bg1"/>
                          </a:solidFill>
                        </a:rPr>
                        <a:t>MS pre-accession treaties</a:t>
                      </a:r>
                    </a:p>
                    <a:p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5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noProof="0" dirty="0">
                          <a:solidFill>
                            <a:schemeClr val="bg1"/>
                          </a:solidFill>
                        </a:rPr>
                        <a:t>MS post-accession treaties</a:t>
                      </a:r>
                    </a:p>
                    <a:p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2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noProof="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855939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374F43B5-AAF6-4EF4-AF5E-1DD50E818C8C}"/>
              </a:ext>
            </a:extLst>
          </p:cNvPr>
          <p:cNvSpPr txBox="1"/>
          <p:nvPr/>
        </p:nvSpPr>
        <p:spPr>
          <a:xfrm>
            <a:off x="2282857" y="2406962"/>
            <a:ext cx="315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Supremacy of EU law </a:t>
            </a:r>
            <a:r>
              <a:rPr lang="en-US" sz="2200" dirty="0">
                <a:solidFill>
                  <a:schemeClr val="bg1"/>
                </a:solidFill>
              </a:rPr>
              <a:t>International law obligation (silently) remains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A8EA3B8-8EA5-450C-81CA-1350FEE31E87}"/>
              </a:ext>
            </a:extLst>
          </p:cNvPr>
          <p:cNvSpPr txBox="1"/>
          <p:nvPr/>
        </p:nvSpPr>
        <p:spPr>
          <a:xfrm>
            <a:off x="2226297" y="3820070"/>
            <a:ext cx="3156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chemeClr val="bg1"/>
                </a:solidFill>
              </a:rPr>
              <a:t>Supremacy of EU law </a:t>
            </a:r>
            <a:r>
              <a:rPr lang="en-US" sz="2200" dirty="0">
                <a:solidFill>
                  <a:schemeClr val="bg1"/>
                </a:solidFill>
              </a:rPr>
              <a:t>International law obligation (silently) remains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645830-1468-4907-B1FC-5887CBEF2015}"/>
              </a:ext>
            </a:extLst>
          </p:cNvPr>
          <p:cNvSpPr txBox="1"/>
          <p:nvPr/>
        </p:nvSpPr>
        <p:spPr>
          <a:xfrm>
            <a:off x="5495827" y="2406962"/>
            <a:ext cx="3676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Art. 351(1) protection </a:t>
            </a:r>
            <a:r>
              <a:rPr lang="en-US" sz="22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200" dirty="0">
                <a:solidFill>
                  <a:schemeClr val="bg1"/>
                </a:solidFill>
              </a:rPr>
              <a:t>Art. 351(2) obligation to renegotiate/terminate treaty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EF8E742-089A-4870-9959-C98B02DBF41A}"/>
              </a:ext>
            </a:extLst>
          </p:cNvPr>
          <p:cNvSpPr txBox="1"/>
          <p:nvPr/>
        </p:nvSpPr>
        <p:spPr>
          <a:xfrm>
            <a:off x="5495827" y="4820379"/>
            <a:ext cx="3676453" cy="144655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Mutatis mutandis application </a:t>
            </a:r>
            <a:r>
              <a:rPr lang="en-US" sz="2200" dirty="0">
                <a:solidFill>
                  <a:srgbClr val="C00000"/>
                </a:solidFill>
              </a:rPr>
              <a:t>of Art. 351(1) and (2) </a:t>
            </a:r>
            <a:br>
              <a:rPr lang="en-US" sz="2200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to subsequently adopted secondary law?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738840-C724-4E7C-B8D1-B4623C27065A}"/>
              </a:ext>
            </a:extLst>
          </p:cNvPr>
          <p:cNvSpPr txBox="1"/>
          <p:nvPr/>
        </p:nvSpPr>
        <p:spPr>
          <a:xfrm>
            <a:off x="5495827" y="3805228"/>
            <a:ext cx="3730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Supremacy of EU law </a:t>
            </a:r>
            <a:r>
              <a:rPr lang="en-US" sz="2200" dirty="0">
                <a:solidFill>
                  <a:schemeClr val="bg1"/>
                </a:solidFill>
              </a:rPr>
              <a:t>(for MS)</a:t>
            </a:r>
          </a:p>
          <a:p>
            <a:r>
              <a:rPr lang="en-US" sz="2200" dirty="0">
                <a:solidFill>
                  <a:schemeClr val="bg1"/>
                </a:solidFill>
              </a:rPr>
              <a:t>International law obligation remains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DC2657C-1503-432B-A170-95789C967466}"/>
              </a:ext>
            </a:extLst>
          </p:cNvPr>
          <p:cNvSpPr txBox="1"/>
          <p:nvPr/>
        </p:nvSpPr>
        <p:spPr>
          <a:xfrm>
            <a:off x="414778" y="6502678"/>
            <a:ext cx="8191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>
                <a:solidFill>
                  <a:schemeClr val="bg1"/>
                </a:solidFill>
              </a:rPr>
              <a:t>Inspired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by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i="1" dirty="0">
                <a:solidFill>
                  <a:schemeClr val="bg1"/>
                </a:solidFill>
              </a:rPr>
              <a:t>V. Bendlinger, </a:t>
            </a:r>
            <a:r>
              <a:rPr lang="de-AT" sz="1400" dirty="0">
                <a:solidFill>
                  <a:schemeClr val="bg1"/>
                </a:solidFill>
              </a:rPr>
              <a:t>in Smit &amp; Herzog on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Law </a:t>
            </a:r>
            <a:r>
              <a:rPr lang="de-AT" sz="1400" dirty="0" err="1">
                <a:solidFill>
                  <a:schemeClr val="bg1"/>
                </a:solidFill>
              </a:rPr>
              <a:t>of</a:t>
            </a:r>
            <a:r>
              <a:rPr lang="de-AT" sz="1400" dirty="0">
                <a:solidFill>
                  <a:schemeClr val="bg1"/>
                </a:solidFill>
              </a:rPr>
              <a:t> </a:t>
            </a:r>
            <a:r>
              <a:rPr lang="de-AT" sz="1400" dirty="0" err="1">
                <a:solidFill>
                  <a:schemeClr val="bg1"/>
                </a:solidFill>
              </a:rPr>
              <a:t>the</a:t>
            </a:r>
            <a:r>
              <a:rPr lang="de-AT" sz="1400" dirty="0">
                <a:solidFill>
                  <a:schemeClr val="bg1"/>
                </a:solidFill>
              </a:rPr>
              <a:t> EU, § 351.07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99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  <p:bldP spid="11" grpId="0"/>
      <p:bldP spid="12" grpId="0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3400" dirty="0">
                <a:solidFill>
                  <a:schemeClr val="bg1"/>
                </a:solidFill>
              </a:rPr>
              <a:t>High uncertainty </a:t>
            </a:r>
            <a:r>
              <a:rPr lang="en-US" sz="3400" dirty="0">
                <a:solidFill>
                  <a:schemeClr val="bg1"/>
                </a:solidFill>
                <a:sym typeface="Wingdings" panose="05000000000000000000" pitchFamily="2" charset="2"/>
              </a:rPr>
              <a:t></a:t>
            </a:r>
            <a:r>
              <a:rPr lang="en-US" sz="3400" dirty="0">
                <a:solidFill>
                  <a:schemeClr val="bg1"/>
                </a:solidFill>
              </a:rPr>
              <a:t> danger of fragmented application</a:t>
            </a:r>
            <a:endParaRPr lang="en-US" sz="4000" dirty="0">
              <a:solidFill>
                <a:schemeClr val="bg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7625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Where are the practical problems? </a:t>
            </a:r>
            <a:endParaRPr lang="it-IT" sz="4000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757320-228C-4B79-8915-7CA0B494DA70}"/>
              </a:ext>
            </a:extLst>
          </p:cNvPr>
          <p:cNvSpPr txBox="1"/>
          <p:nvPr/>
        </p:nvSpPr>
        <p:spPr>
          <a:xfrm>
            <a:off x="772997" y="2222261"/>
            <a:ext cx="610856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Pre-accession tax treaty with third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Substantive scope similar to Art 2 MC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 saving clause similar to Art 1(3) MC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Static treaty interpretation 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R</a:t>
            </a:r>
            <a:r>
              <a:rPr lang="en-US" sz="2400" dirty="0">
                <a:solidFill>
                  <a:srgbClr val="002060"/>
                </a:solidFill>
              </a:rPr>
              <a:t>estrictive approach to CFC legislation</a:t>
            </a:r>
          </a:p>
          <a:p>
            <a:pPr marL="800100" lvl="1" indent="-342900">
              <a:buFont typeface="Wingdings" panose="05000000000000000000" pitchFamily="2" charset="2"/>
              <a:buChar char="ð"/>
            </a:pPr>
            <a:r>
              <a:rPr lang="en-US" sz="2400" dirty="0">
                <a:solidFill>
                  <a:srgbClr val="002060"/>
                </a:solidFill>
              </a:rPr>
              <a:t>Relevance of non-discrimination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Similar treatment of IIR/UTPR and CFC-Rules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 treaty override under constitutional principles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E4534E-A74D-44C2-9C21-441F121904DC}"/>
              </a:ext>
            </a:extLst>
          </p:cNvPr>
          <p:cNvSpPr txBox="1"/>
          <p:nvPr/>
        </p:nvSpPr>
        <p:spPr>
          <a:xfrm>
            <a:off x="8069345" y="2221674"/>
            <a:ext cx="3110786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Protective scope of Art. 351 is extended </a:t>
            </a:r>
            <a:r>
              <a:rPr lang="en-US" sz="2400" dirty="0">
                <a:solidFill>
                  <a:srgbClr val="002060"/>
                </a:solidFill>
              </a:rPr>
              <a:t>to post-accession or amended pre-accession treaties with respect to subsequent directive based on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Art. 115 TFEU?  </a:t>
            </a:r>
            <a:r>
              <a:rPr 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 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CJEU</a:t>
            </a:r>
          </a:p>
          <a:p>
            <a:endParaRPr lang="de-AT" sz="2400" b="1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0A4E48-48E5-4109-B3FF-F4FE087DE4B3}"/>
              </a:ext>
            </a:extLst>
          </p:cNvPr>
          <p:cNvSpPr txBox="1"/>
          <p:nvPr/>
        </p:nvSpPr>
        <p:spPr>
          <a:xfrm>
            <a:off x="4430477" y="5468338"/>
            <a:ext cx="5156583" cy="5232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/>
              <a:t>Solution: MLC safeguard clause</a:t>
            </a:r>
            <a:r>
              <a:rPr lang="en-US" sz="2800" dirty="0"/>
              <a:t>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FDA756-E4FE-4405-A88E-D183D1D73EB2}"/>
              </a:ext>
            </a:extLst>
          </p:cNvPr>
          <p:cNvSpPr txBox="1"/>
          <p:nvPr/>
        </p:nvSpPr>
        <p:spPr>
          <a:xfrm>
            <a:off x="6509088" y="6396881"/>
            <a:ext cx="7409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>
                <a:solidFill>
                  <a:schemeClr val="bg1"/>
                </a:solidFill>
              </a:rPr>
              <a:t>*V. Chand et al</a:t>
            </a:r>
            <a:r>
              <a:rPr lang="de-AT" sz="1400" dirty="0">
                <a:solidFill>
                  <a:schemeClr val="bg1"/>
                </a:solidFill>
              </a:rPr>
              <a:t>, WTJ 2022, 47; </a:t>
            </a:r>
            <a:r>
              <a:rPr lang="de-AT" sz="1400" i="1" dirty="0">
                <a:solidFill>
                  <a:schemeClr val="bg1"/>
                </a:solidFill>
              </a:rPr>
              <a:t>De </a:t>
            </a:r>
            <a:r>
              <a:rPr lang="de-AT" sz="1400" i="1" dirty="0" err="1">
                <a:solidFill>
                  <a:schemeClr val="bg1"/>
                </a:solidFill>
              </a:rPr>
              <a:t>Broe</a:t>
            </a:r>
            <a:r>
              <a:rPr lang="de-AT" sz="1400" dirty="0">
                <a:solidFill>
                  <a:schemeClr val="bg1"/>
                </a:solidFill>
              </a:rPr>
              <a:t>, </a:t>
            </a:r>
            <a:r>
              <a:rPr lang="de-AT" sz="1400" dirty="0" err="1">
                <a:solidFill>
                  <a:schemeClr val="bg1"/>
                </a:solidFill>
              </a:rPr>
              <a:t>Intertax</a:t>
            </a:r>
            <a:r>
              <a:rPr lang="de-AT" sz="1400" dirty="0">
                <a:solidFill>
                  <a:schemeClr val="bg1"/>
                </a:solidFill>
              </a:rPr>
              <a:t> 2022, 885 et seq. </a:t>
            </a:r>
          </a:p>
          <a:p>
            <a:endParaRPr lang="de-AT" dirty="0"/>
          </a:p>
        </p:txBody>
      </p:sp>
      <p:sp>
        <p:nvSpPr>
          <p:cNvPr id="5" name="Pfeil: nach links und rechts 4">
            <a:extLst>
              <a:ext uri="{FF2B5EF4-FFF2-40B4-BE49-F238E27FC236}">
                <a16:creationId xmlns:a16="http://schemas.microsoft.com/office/drawing/2014/main" id="{ED0A02FB-A1F4-40BC-8E27-AEC11718BB51}"/>
              </a:ext>
            </a:extLst>
          </p:cNvPr>
          <p:cNvSpPr/>
          <p:nvPr/>
        </p:nvSpPr>
        <p:spPr>
          <a:xfrm>
            <a:off x="6958506" y="3602690"/>
            <a:ext cx="1018188" cy="484632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4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The role of tax incentives and the </a:t>
            </a:r>
            <a:r>
              <a:rPr lang="en-US" sz="4400" b="1">
                <a:solidFill>
                  <a:schemeClr val="bg1"/>
                </a:solidFill>
              </a:rPr>
              <a:t>impact on </a:t>
            </a:r>
            <a:r>
              <a:rPr lang="en-US" sz="4400" b="1" dirty="0">
                <a:solidFill>
                  <a:schemeClr val="bg1"/>
                </a:solidFill>
              </a:rPr>
              <a:t>third countries MNEs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16BBBB9-2E21-48CF-9317-EF17F536F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z="40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8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58EA31C-120A-9E87-126B-43624F633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62"/>
          <a:stretch/>
        </p:blipFill>
        <p:spPr>
          <a:xfrm>
            <a:off x="-1" y="1199408"/>
            <a:ext cx="12196047" cy="5658592"/>
          </a:xfrm>
          <a:prstGeom prst="rect">
            <a:avLst/>
          </a:prstGeom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0B540B4A-B74C-F842-DF99-F0511DDDE06F}"/>
              </a:ext>
            </a:extLst>
          </p:cNvPr>
          <p:cNvSpPr txBox="1"/>
          <p:nvPr/>
        </p:nvSpPr>
        <p:spPr>
          <a:xfrm>
            <a:off x="934372" y="391704"/>
            <a:ext cx="8803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role of tax incentives and the impact on third countries MNEs</a:t>
            </a:r>
            <a:endParaRPr kumimoji="0" lang="en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BC70F-BEF1-7B5B-2D00-20C265CF1C08}"/>
              </a:ext>
            </a:extLst>
          </p:cNvPr>
          <p:cNvSpPr txBox="1"/>
          <p:nvPr/>
        </p:nvSpPr>
        <p:spPr>
          <a:xfrm>
            <a:off x="11118850" y="6144683"/>
            <a:ext cx="86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200" b="0" i="0" u="none" strike="noStrike" kern="1200" cap="none" spc="0" normalizeH="0" baseline="0" noProof="0" dirty="0">
                <a:ln>
                  <a:noFill/>
                </a:ln>
                <a:solidFill>
                  <a:srgbClr val="6B729E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IFA©2023</a:t>
            </a:r>
          </a:p>
        </p:txBody>
      </p:sp>
    </p:spTree>
    <p:extLst>
      <p:ext uri="{BB962C8B-B14F-4D97-AF65-F5344CB8AC3E}">
        <p14:creationId xmlns:p14="http://schemas.microsoft.com/office/powerpoint/2010/main" val="197640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The framework of the Directive and its challenges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16BBBB9-2E21-48CF-9317-EF17F536F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z="40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0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Safe </a:t>
            </a:r>
            <a:r>
              <a:rPr lang="en-US" sz="4400" b="1" dirty="0" err="1">
                <a:solidFill>
                  <a:schemeClr val="bg1"/>
                </a:solidFill>
              </a:rPr>
              <a:t>harbours</a:t>
            </a:r>
            <a:r>
              <a:rPr lang="en-US" sz="4400" b="1" dirty="0">
                <a:solidFill>
                  <a:schemeClr val="bg1"/>
                </a:solidFill>
              </a:rPr>
              <a:t> and tax incentives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from an MNE’s perspective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inental Logo Yellow" descr="Continental_Logo_Yellow_sRGB.jpg">
            <a:extLst>
              <a:ext uri="{FF2B5EF4-FFF2-40B4-BE49-F238E27FC236}">
                <a16:creationId xmlns:a16="http://schemas.microsoft.com/office/drawing/2014/main" id="{C6F6CEB0-3125-427E-9C80-CB67C0FF07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6611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1. Safe Harbours: Introduction</a:t>
            </a:r>
            <a:endParaRPr lang="it-IT" sz="4000" dirty="0">
              <a:latin typeface="+mj-lt"/>
            </a:endParaRPr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4C0E74CE-16B6-4E65-B760-7DF98AA57B8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19436" y="2798399"/>
            <a:ext cx="2880320" cy="1806260"/>
            <a:chOff x="395287" y="1337418"/>
            <a:chExt cx="2448476" cy="13829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601F3D-8F50-4E4F-9948-2345B85BF97A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95287" y="1743134"/>
              <a:ext cx="2448476" cy="9772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72000" tIns="35120" rIns="70239" bIns="35120" anchor="ctr">
              <a:normAutofit/>
            </a:bodyPr>
            <a:lstStyle>
              <a:lvl1pPr marL="18097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1pPr>
              <a:lvl2pPr marL="36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2pPr>
              <a:lvl3pPr marL="54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3pPr>
              <a:lvl4pPr marL="72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4pPr>
              <a:lvl5pPr marL="89852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5pPr>
              <a:lvl6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6pPr>
              <a:lvl7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7pPr>
              <a:lvl8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8pPr>
              <a:lvl9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9pPr>
            </a:lstStyle>
            <a:p>
              <a:pPr marL="0" indent="0" algn="ctr">
                <a:spcBef>
                  <a:spcPct val="30000"/>
                </a:spcBef>
                <a:buClr>
                  <a:schemeClr val="accent1"/>
                </a:buClr>
                <a:buSzPct val="125000"/>
                <a:buNone/>
              </a:pPr>
              <a:r>
                <a:rPr lang="de-DE" dirty="0">
                  <a:solidFill>
                    <a:schemeClr val="accent6"/>
                  </a:solidFill>
                </a:rPr>
                <a:t>Total Revenue &lt; EUR 10m</a:t>
              </a:r>
            </a:p>
            <a:p>
              <a:pPr marL="0" indent="0" algn="ctr">
                <a:spcBef>
                  <a:spcPct val="30000"/>
                </a:spcBef>
                <a:buClr>
                  <a:schemeClr val="accent1"/>
                </a:buClr>
                <a:buSzPct val="125000"/>
                <a:buNone/>
              </a:pPr>
              <a:r>
                <a:rPr lang="de-DE" b="1" dirty="0">
                  <a:solidFill>
                    <a:schemeClr val="accent1"/>
                  </a:solidFill>
                </a:rPr>
                <a:t>&amp;</a:t>
              </a:r>
            </a:p>
            <a:p>
              <a:pPr marL="0" indent="0" algn="ctr">
                <a:spcBef>
                  <a:spcPct val="30000"/>
                </a:spcBef>
                <a:buClr>
                  <a:schemeClr val="accent1"/>
                </a:buClr>
                <a:buSzPct val="125000"/>
                <a:buNone/>
              </a:pPr>
              <a:r>
                <a:rPr lang="de-DE" dirty="0">
                  <a:solidFill>
                    <a:schemeClr val="accent6"/>
                  </a:solidFill>
                </a:rPr>
                <a:t>EBT &lt; EUR 1m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B4E5D0-469E-44DB-A7A0-BF2A6C50878A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5288" y="1337418"/>
              <a:ext cx="2448475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4068"/>
                </a:buClr>
              </a:pPr>
              <a:r>
                <a:rPr lang="de-DE" sz="2800" b="1" dirty="0">
                  <a:solidFill>
                    <a:schemeClr val="accent6"/>
                  </a:solidFill>
                  <a:latin typeface="+mj-lt"/>
                </a:rPr>
                <a:t>De-Minimis Test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6A75ED-1ED0-4CB4-9C99-BCD290AE007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5288" y="1697418"/>
              <a:ext cx="2448475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8C5E3B4C-975A-4E00-B8C5-F73B2BE31012}"/>
              </a:ext>
            </a:extLst>
          </p:cNvPr>
          <p:cNvGrpSpPr/>
          <p:nvPr/>
        </p:nvGrpSpPr>
        <p:grpSpPr>
          <a:xfrm>
            <a:off x="4497734" y="2762398"/>
            <a:ext cx="3146438" cy="1856962"/>
            <a:chOff x="3347763" y="1337418"/>
            <a:chExt cx="2650046" cy="1369045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9137F941-550D-42B0-9B3B-8C81E99D59D8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7763" y="1743135"/>
              <a:ext cx="2650046" cy="963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72000" tIns="35120" rIns="70239" bIns="35120" anchor="ctr">
              <a:norm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SzPct val="125000"/>
              </a:pPr>
              <a:r>
                <a:rPr lang="de-DE" dirty="0" err="1">
                  <a:solidFill>
                    <a:schemeClr val="accent6"/>
                  </a:solidFill>
                </a:rPr>
                <a:t>Simplified</a:t>
              </a:r>
              <a:r>
                <a:rPr lang="de-DE" dirty="0">
                  <a:solidFill>
                    <a:schemeClr val="accent6"/>
                  </a:solidFill>
                </a:rPr>
                <a:t> ETR</a:t>
              </a:r>
            </a:p>
            <a:p>
              <a:pPr algn="ctr">
                <a:spcBef>
                  <a:spcPct val="30000"/>
                </a:spcBef>
                <a:buClr>
                  <a:schemeClr val="accent1"/>
                </a:buClr>
                <a:buSzPct val="125000"/>
              </a:pPr>
              <a:r>
                <a:rPr lang="de-DE" b="1" dirty="0">
                  <a:solidFill>
                    <a:schemeClr val="accent1"/>
                  </a:solidFill>
                </a:rPr>
                <a:t>≥</a:t>
              </a:r>
            </a:p>
            <a:p>
              <a:pPr algn="ctr">
                <a:spcBef>
                  <a:spcPct val="30000"/>
                </a:spcBef>
                <a:buClr>
                  <a:schemeClr val="accent1"/>
                </a:buClr>
                <a:buSzPct val="125000"/>
              </a:pPr>
              <a:r>
                <a:rPr lang="de-DE" dirty="0">
                  <a:solidFill>
                    <a:schemeClr val="accent6"/>
                  </a:solidFill>
                </a:rPr>
                <a:t>15% / 16% / 17%</a:t>
              </a:r>
            </a:p>
            <a:p>
              <a:pPr algn="ctr">
                <a:spcBef>
                  <a:spcPct val="30000"/>
                </a:spcBef>
                <a:spcAft>
                  <a:spcPts val="1200"/>
                </a:spcAft>
                <a:buClr>
                  <a:schemeClr val="accent1"/>
                </a:buClr>
                <a:buSzPct val="125000"/>
              </a:pPr>
              <a:r>
                <a:rPr lang="de-DE" sz="1000" i="1" dirty="0">
                  <a:solidFill>
                    <a:schemeClr val="accent6"/>
                  </a:solidFill>
                </a:rPr>
                <a:t>(2024 / 2025 / 2026)</a:t>
              </a: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850D5BEF-B3E6-4999-9E1B-A044ADF1883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7763" y="1337418"/>
              <a:ext cx="2650045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4068"/>
                </a:buClr>
              </a:pPr>
              <a:r>
                <a:rPr lang="de-DE" sz="2800" b="1" dirty="0" err="1">
                  <a:solidFill>
                    <a:schemeClr val="accent6"/>
                  </a:solidFill>
                  <a:latin typeface="+mj-lt"/>
                </a:rPr>
                <a:t>Simplified</a:t>
              </a:r>
              <a:r>
                <a:rPr lang="de-DE" sz="2800" b="1" dirty="0">
                  <a:solidFill>
                    <a:schemeClr val="accent6"/>
                  </a:solidFill>
                  <a:latin typeface="+mj-lt"/>
                </a:rPr>
                <a:t> ETR Test</a:t>
              </a: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0CE1CB2B-3448-4F3D-AFE3-CAA82F03742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347763" y="1697415"/>
              <a:ext cx="2650046" cy="6124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F987AD5E-1997-4F8A-A3D5-9A24933436C2}"/>
              </a:ext>
            </a:extLst>
          </p:cNvPr>
          <p:cNvGrpSpPr/>
          <p:nvPr/>
        </p:nvGrpSpPr>
        <p:grpSpPr>
          <a:xfrm>
            <a:off x="8292246" y="2798402"/>
            <a:ext cx="2880318" cy="1806255"/>
            <a:chOff x="6300237" y="1337418"/>
            <a:chExt cx="2448476" cy="1466827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6BF6237B-AEED-4CD6-98F2-8ABFB4B8ADB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00237" y="1743137"/>
              <a:ext cx="2448475" cy="1061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72000" tIns="35120" rIns="70239" bIns="35120" anchor="ctr">
              <a:noAutofit/>
            </a:bodyPr>
            <a:lstStyle/>
            <a:p>
              <a:pPr algn="ctr">
                <a:spcBef>
                  <a:spcPct val="30000"/>
                </a:spcBef>
                <a:buClr>
                  <a:schemeClr val="accent1"/>
                </a:buClr>
                <a:buSzPct val="125000"/>
              </a:pPr>
              <a:r>
                <a:rPr lang="de-DE" dirty="0">
                  <a:solidFill>
                    <a:schemeClr val="accent6"/>
                  </a:solidFill>
                </a:rPr>
                <a:t>EBT</a:t>
              </a:r>
            </a:p>
            <a:p>
              <a:pPr algn="ctr">
                <a:spcBef>
                  <a:spcPct val="30000"/>
                </a:spcBef>
                <a:buClr>
                  <a:schemeClr val="accent1"/>
                </a:buClr>
                <a:buSzPct val="125000"/>
              </a:pPr>
              <a:r>
                <a:rPr lang="de-DE" b="1" dirty="0">
                  <a:solidFill>
                    <a:schemeClr val="accent1"/>
                  </a:solidFill>
                </a:rPr>
                <a:t>≤</a:t>
              </a:r>
              <a:r>
                <a:rPr lang="de-DE" dirty="0">
                  <a:solidFill>
                    <a:schemeClr val="accent6"/>
                  </a:solidFill>
                </a:rPr>
                <a:t> </a:t>
              </a:r>
            </a:p>
            <a:p>
              <a:pPr algn="ctr">
                <a:spcBef>
                  <a:spcPts val="36"/>
                </a:spcBef>
                <a:buClr>
                  <a:schemeClr val="accent1"/>
                </a:buClr>
                <a:buSzPct val="125000"/>
              </a:pPr>
              <a:r>
                <a:rPr lang="de-DE" dirty="0" err="1">
                  <a:solidFill>
                    <a:schemeClr val="accent6"/>
                  </a:solidFill>
                </a:rPr>
                <a:t>Substance-based</a:t>
              </a:r>
              <a:r>
                <a:rPr lang="de-DE" dirty="0">
                  <a:solidFill>
                    <a:schemeClr val="accent6"/>
                  </a:solidFill>
                </a:rPr>
                <a:t> Income </a:t>
              </a:r>
              <a:r>
                <a:rPr lang="de-DE" dirty="0" err="1">
                  <a:solidFill>
                    <a:schemeClr val="accent6"/>
                  </a:solidFill>
                </a:rPr>
                <a:t>Exclusion</a:t>
              </a:r>
              <a:r>
                <a:rPr lang="de-DE" dirty="0">
                  <a:solidFill>
                    <a:schemeClr val="accent6"/>
                  </a:solidFill>
                </a:rPr>
                <a:t> (SBIE) </a:t>
              </a:r>
              <a:r>
                <a:rPr lang="de-DE" dirty="0" err="1">
                  <a:solidFill>
                    <a:schemeClr val="accent6"/>
                  </a:solidFill>
                </a:rPr>
                <a:t>Amount</a:t>
              </a: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C6853241-37E9-4EA1-9328-DE2AB8D93AFD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300238" y="1337418"/>
              <a:ext cx="2448475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rgbClr val="004068"/>
                </a:buClr>
              </a:pPr>
              <a:r>
                <a:rPr lang="de-DE" sz="2800" b="1" dirty="0">
                  <a:solidFill>
                    <a:schemeClr val="accent6"/>
                  </a:solidFill>
                  <a:latin typeface="+mj-lt"/>
                </a:rPr>
                <a:t>Routine Profit Test</a:t>
              </a: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F6A6A55-639E-42C8-AA24-6B6C5AB59A5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300237" y="1697416"/>
              <a:ext cx="2448475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F61635B-0CBC-4EAE-A330-77F7C5E2070B}"/>
              </a:ext>
            </a:extLst>
          </p:cNvPr>
          <p:cNvSpPr txBox="1"/>
          <p:nvPr/>
        </p:nvSpPr>
        <p:spPr>
          <a:xfrm>
            <a:off x="7846106" y="3637443"/>
            <a:ext cx="792088" cy="2423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defTabSz="900000">
              <a:lnSpc>
                <a:spcPct val="100000"/>
              </a:lnSpc>
              <a:spcAft>
                <a:spcPts val="600"/>
              </a:spcAft>
            </a:pPr>
            <a:r>
              <a:rPr lang="de-DE" sz="1800" b="1" u="none" dirty="0" err="1">
                <a:solidFill>
                  <a:schemeClr val="bg1"/>
                </a:solidFill>
              </a:rPr>
              <a:t>or</a:t>
            </a:r>
            <a:endParaRPr lang="de-DE" sz="1800" b="1" u="none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F81A4E-3B46-4E5A-9237-62D855F7CD66}"/>
              </a:ext>
            </a:extLst>
          </p:cNvPr>
          <p:cNvSpPr txBox="1"/>
          <p:nvPr/>
        </p:nvSpPr>
        <p:spPr>
          <a:xfrm>
            <a:off x="4101690" y="3640235"/>
            <a:ext cx="792088" cy="2423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defTabSz="900000">
              <a:lnSpc>
                <a:spcPct val="100000"/>
              </a:lnSpc>
              <a:spcAft>
                <a:spcPts val="600"/>
              </a:spcAft>
            </a:pPr>
            <a:r>
              <a:rPr lang="de-DE" sz="1800" b="1" u="none" dirty="0" err="1">
                <a:solidFill>
                  <a:schemeClr val="bg1"/>
                </a:solidFill>
              </a:rPr>
              <a:t>or</a:t>
            </a:r>
            <a:endParaRPr lang="de-DE" sz="1800" b="1" u="none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3564AF3-5B69-4BEA-9928-EACE42708EAA}"/>
              </a:ext>
            </a:extLst>
          </p:cNvPr>
          <p:cNvSpPr/>
          <p:nvPr/>
        </p:nvSpPr>
        <p:spPr>
          <a:xfrm>
            <a:off x="1055440" y="2087860"/>
            <a:ext cx="10081120" cy="384912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 defTabSz="90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Transitional</a:t>
            </a:r>
            <a:r>
              <a:rPr lang="de-DE" sz="20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 </a:t>
            </a:r>
            <a:r>
              <a:rPr lang="de-DE" sz="20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CbCR</a:t>
            </a:r>
            <a:r>
              <a:rPr lang="de-DE" sz="20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 Safe Harbours per </a:t>
            </a:r>
            <a:r>
              <a:rPr lang="de-DE" sz="20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jurisdiction</a:t>
            </a:r>
            <a:r>
              <a:rPr lang="de-DE" sz="20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 (FY24 – FY26)</a:t>
            </a:r>
          </a:p>
        </p:txBody>
      </p:sp>
      <p:grpSp>
        <p:nvGrpSpPr>
          <p:cNvPr id="24" name="Suggestion">
            <a:extLst>
              <a:ext uri="{FF2B5EF4-FFF2-40B4-BE49-F238E27FC236}">
                <a16:creationId xmlns:a16="http://schemas.microsoft.com/office/drawing/2014/main" id="{A377174D-9B6E-43BB-8FF1-D7DA95D463F5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4076065" y="5017611"/>
            <a:ext cx="3989773" cy="1134536"/>
            <a:chOff x="387864" y="1176123"/>
            <a:chExt cx="4104456" cy="1478313"/>
          </a:xfrm>
        </p:grpSpPr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FCB681F9-DEF9-4F78-A1BE-7D83F5B4CCD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7864" y="1176123"/>
              <a:ext cx="4104456" cy="1478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Ins="756000" rtlCol="0" anchor="t">
              <a:noAutofit/>
            </a:bodyPr>
            <a:lstStyle>
              <a:lvl1pPr marL="18097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1pPr>
              <a:lvl2pPr marL="36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2pPr>
              <a:lvl3pPr marL="54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3pPr>
              <a:lvl4pPr marL="72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4pPr>
              <a:lvl5pPr marL="89852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5pPr>
              <a:lvl6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6pPr>
              <a:lvl7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7pPr>
              <a:lvl8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8pPr>
              <a:lvl9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9pPr>
            </a:lstStyle>
            <a:p>
              <a:pPr>
                <a:spcAft>
                  <a:spcPts val="600"/>
                </a:spcAft>
              </a:pPr>
              <a:r>
                <a:rPr lang="de-DE" dirty="0">
                  <a:solidFill>
                    <a:schemeClr val="accent6"/>
                  </a:solidFill>
                </a:rPr>
                <a:t>EBT / Revenue </a:t>
              </a:r>
              <a:r>
                <a:rPr lang="de-DE" dirty="0" err="1">
                  <a:solidFill>
                    <a:schemeClr val="accent6"/>
                  </a:solidFill>
                </a:rPr>
                <a:t>as</a:t>
              </a:r>
              <a:r>
                <a:rPr lang="de-DE" dirty="0">
                  <a:solidFill>
                    <a:schemeClr val="accent6"/>
                  </a:solidFill>
                </a:rPr>
                <a:t> per </a:t>
              </a:r>
              <a:r>
                <a:rPr lang="de-DE" dirty="0" err="1">
                  <a:solidFill>
                    <a:schemeClr val="accent6"/>
                  </a:solidFill>
                </a:rPr>
                <a:t>CbCR</a:t>
              </a:r>
              <a:endParaRPr lang="de-DE" dirty="0">
                <a:solidFill>
                  <a:schemeClr val="accent6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de-DE" dirty="0" err="1">
                  <a:solidFill>
                    <a:schemeClr val="accent6"/>
                  </a:solidFill>
                </a:rPr>
                <a:t>Covered</a:t>
              </a:r>
              <a:r>
                <a:rPr lang="de-DE" dirty="0">
                  <a:solidFill>
                    <a:schemeClr val="accent6"/>
                  </a:solidFill>
                </a:rPr>
                <a:t> </a:t>
              </a:r>
              <a:r>
                <a:rPr lang="de-DE" dirty="0" err="1">
                  <a:solidFill>
                    <a:schemeClr val="accent6"/>
                  </a:solidFill>
                </a:rPr>
                <a:t>Taxes</a:t>
              </a:r>
              <a:r>
                <a:rPr lang="de-DE" dirty="0">
                  <a:solidFill>
                    <a:schemeClr val="accent6"/>
                  </a:solidFill>
                </a:rPr>
                <a:t> / SBIE </a:t>
              </a:r>
              <a:r>
                <a:rPr lang="de-DE" dirty="0" err="1">
                  <a:solidFill>
                    <a:schemeClr val="accent6"/>
                  </a:solidFill>
                </a:rPr>
                <a:t>as</a:t>
              </a:r>
              <a:r>
                <a:rPr lang="de-DE" dirty="0">
                  <a:solidFill>
                    <a:schemeClr val="accent6"/>
                  </a:solidFill>
                </a:rPr>
                <a:t> per FS</a:t>
              </a:r>
            </a:p>
            <a:p>
              <a:pPr lvl="1">
                <a:spcAft>
                  <a:spcPts val="600"/>
                </a:spcAft>
                <a:buFont typeface="Symbol" panose="05050102010706020507" pitchFamily="18" charset="2"/>
                <a:buChar char="-"/>
              </a:pPr>
              <a:r>
                <a:rPr lang="de-DE" dirty="0" err="1">
                  <a:solidFill>
                    <a:schemeClr val="accent6"/>
                  </a:solidFill>
                </a:rPr>
                <a:t>Certain</a:t>
              </a:r>
              <a:r>
                <a:rPr lang="de-DE" dirty="0">
                  <a:solidFill>
                    <a:schemeClr val="accent6"/>
                  </a:solidFill>
                </a:rPr>
                <a:t> </a:t>
              </a:r>
              <a:r>
                <a:rPr lang="de-DE" dirty="0" err="1">
                  <a:solidFill>
                    <a:schemeClr val="accent6"/>
                  </a:solidFill>
                </a:rPr>
                <a:t>adjustments</a:t>
              </a:r>
              <a:r>
                <a:rPr lang="de-DE" dirty="0">
                  <a:solidFill>
                    <a:schemeClr val="accent6"/>
                  </a:solidFill>
                </a:rPr>
                <a:t> </a:t>
              </a:r>
              <a:r>
                <a:rPr lang="de-DE" dirty="0" err="1">
                  <a:solidFill>
                    <a:schemeClr val="accent6"/>
                  </a:solidFill>
                </a:rPr>
                <a:t>required</a:t>
              </a:r>
              <a:endParaRPr lang="de-DE" dirty="0">
                <a:solidFill>
                  <a:schemeClr val="accent6"/>
                </a:solidFill>
              </a:endParaRPr>
            </a:p>
          </p:txBody>
        </p:sp>
        <p:sp>
          <p:nvSpPr>
            <p:cNvPr id="26" name="Freeform 259">
              <a:extLst>
                <a:ext uri="{FF2B5EF4-FFF2-40B4-BE49-F238E27FC236}">
                  <a16:creationId xmlns:a16="http://schemas.microsoft.com/office/drawing/2014/main" id="{ADCC436C-8628-4944-A84C-6AFEDBDF6DC9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099422" y="1521923"/>
              <a:ext cx="166850" cy="84370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8" y="121"/>
                </a:cxn>
                <a:cxn ang="0">
                  <a:pos x="36" y="139"/>
                </a:cxn>
                <a:cxn ang="0">
                  <a:pos x="18" y="157"/>
                </a:cxn>
                <a:cxn ang="0">
                  <a:pos x="0" y="139"/>
                </a:cxn>
                <a:cxn ang="0">
                  <a:pos x="1" y="19"/>
                </a:cxn>
                <a:cxn ang="0">
                  <a:pos x="1" y="0"/>
                </a:cxn>
                <a:cxn ang="0">
                  <a:pos x="36" y="0"/>
                </a:cxn>
                <a:cxn ang="0">
                  <a:pos x="36" y="19"/>
                </a:cxn>
                <a:cxn ang="0">
                  <a:pos x="29" y="110"/>
                </a:cxn>
                <a:cxn ang="0">
                  <a:pos x="8" y="110"/>
                </a:cxn>
                <a:cxn ang="0">
                  <a:pos x="1" y="19"/>
                </a:cxn>
              </a:cxnLst>
              <a:rect l="0" t="0" r="r" b="b"/>
              <a:pathLst>
                <a:path w="36" h="157">
                  <a:moveTo>
                    <a:pt x="0" y="139"/>
                  </a:moveTo>
                  <a:cubicBezTo>
                    <a:pt x="0" y="129"/>
                    <a:pt x="8" y="121"/>
                    <a:pt x="18" y="121"/>
                  </a:cubicBezTo>
                  <a:cubicBezTo>
                    <a:pt x="28" y="121"/>
                    <a:pt x="36" y="129"/>
                    <a:pt x="36" y="139"/>
                  </a:cubicBezTo>
                  <a:cubicBezTo>
                    <a:pt x="36" y="149"/>
                    <a:pt x="28" y="157"/>
                    <a:pt x="18" y="157"/>
                  </a:cubicBezTo>
                  <a:cubicBezTo>
                    <a:pt x="8" y="157"/>
                    <a:pt x="0" y="149"/>
                    <a:pt x="0" y="139"/>
                  </a:cubicBezTo>
                  <a:close/>
                  <a:moveTo>
                    <a:pt x="1" y="1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8" y="110"/>
                    <a:pt x="8" y="110"/>
                    <a:pt x="8" y="110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28" name="Continental Logo Yellow" descr="Continental_Logo_Yellow_sRGB.jpg">
            <a:extLst>
              <a:ext uri="{FF2B5EF4-FFF2-40B4-BE49-F238E27FC236}">
                <a16:creationId xmlns:a16="http://schemas.microsoft.com/office/drawing/2014/main" id="{3386995E-C918-49E0-8859-1E7F241DADD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9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45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1. Safe Harbours: A Business Perspective</a:t>
            </a:r>
            <a:endParaRPr lang="it-IT" sz="4000" dirty="0">
              <a:latin typeface="+mj-lt"/>
            </a:endParaRPr>
          </a:p>
        </p:txBody>
      </p:sp>
      <p:sp>
        <p:nvSpPr>
          <p:cNvPr id="28" name="MIO_OBJECT1">
            <a:extLst>
              <a:ext uri="{FF2B5EF4-FFF2-40B4-BE49-F238E27FC236}">
                <a16:creationId xmlns:a16="http://schemas.microsoft.com/office/drawing/2014/main" id="{B1F6EDEE-F75F-4383-9848-21B2ACB7D9B7}"/>
              </a:ext>
            </a:extLst>
          </p:cNvPr>
          <p:cNvSpPr>
            <a:spLocks/>
          </p:cNvSpPr>
          <p:nvPr/>
        </p:nvSpPr>
        <p:spPr bwMode="auto">
          <a:xfrm rot="21082317">
            <a:off x="5484103" y="4834377"/>
            <a:ext cx="1148528" cy="572028"/>
          </a:xfrm>
          <a:custGeom>
            <a:avLst/>
            <a:gdLst>
              <a:gd name="T0" fmla="*/ 0 w 419"/>
              <a:gd name="T1" fmla="*/ 207 h 207"/>
              <a:gd name="T2" fmla="*/ 209 w 419"/>
              <a:gd name="T3" fmla="*/ 0 h 207"/>
              <a:gd name="T4" fmla="*/ 419 w 419"/>
              <a:gd name="T5" fmla="*/ 207 h 207"/>
              <a:gd name="T6" fmla="*/ 0 w 419"/>
              <a:gd name="T7" fmla="*/ 20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419"/>
              <a:gd name="T13" fmla="*/ 0 h 207"/>
              <a:gd name="T14" fmla="*/ 419 w 419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" h="207">
                <a:moveTo>
                  <a:pt x="0" y="207"/>
                </a:moveTo>
                <a:cubicBezTo>
                  <a:pt x="31" y="32"/>
                  <a:pt x="139" y="0"/>
                  <a:pt x="209" y="0"/>
                </a:cubicBezTo>
                <a:cubicBezTo>
                  <a:pt x="279" y="0"/>
                  <a:pt x="403" y="34"/>
                  <a:pt x="419" y="207"/>
                </a:cubicBezTo>
                <a:cubicBezTo>
                  <a:pt x="419" y="207"/>
                  <a:pt x="0" y="207"/>
                  <a:pt x="0" y="207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8" tIns="63108" rIns="63108" bIns="63108" anchor="ctr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MIO_OBJECT4">
            <a:extLst>
              <a:ext uri="{FF2B5EF4-FFF2-40B4-BE49-F238E27FC236}">
                <a16:creationId xmlns:a16="http://schemas.microsoft.com/office/drawing/2014/main" id="{FBA4D1E0-DBEF-43DB-8898-E01E8E874EF9}"/>
              </a:ext>
            </a:extLst>
          </p:cNvPr>
          <p:cNvSpPr>
            <a:spLocks noChangeArrowheads="1"/>
          </p:cNvSpPr>
          <p:nvPr/>
        </p:nvSpPr>
        <p:spPr bwMode="auto">
          <a:xfrm rot="21238375">
            <a:off x="493150" y="5198965"/>
            <a:ext cx="11208243" cy="428526"/>
          </a:xfrm>
          <a:prstGeom prst="rect">
            <a:avLst/>
          </a:prstGeom>
          <a:solidFill>
            <a:srgbClr val="BFBFBF"/>
          </a:solidFill>
          <a:ln w="9525" cap="flat">
            <a:solidFill>
              <a:srgbClr val="BFBFBF"/>
            </a:solidFill>
            <a:prstDash val="solid"/>
            <a:miter lim="800000"/>
            <a:headEnd/>
            <a:tailEnd/>
          </a:ln>
        </p:spPr>
        <p:txBody>
          <a:bodyPr lIns="80134" tIns="40067" rIns="80134" bIns="40067" anchor="ctr"/>
          <a:lstStyle/>
          <a:p>
            <a:pPr algn="ctr"/>
            <a:endParaRPr lang="en-US" sz="1600" dirty="0"/>
          </a:p>
        </p:txBody>
      </p:sp>
      <p:sp>
        <p:nvSpPr>
          <p:cNvPr id="30" name="MIO_OBJECT3">
            <a:extLst>
              <a:ext uri="{FF2B5EF4-FFF2-40B4-BE49-F238E27FC236}">
                <a16:creationId xmlns:a16="http://schemas.microsoft.com/office/drawing/2014/main" id="{37E9A2E8-34C9-4C32-A0E0-3BAE7E8BA62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246674">
            <a:off x="975547" y="3550864"/>
            <a:ext cx="3777212" cy="18768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0134" tIns="40067" rIns="80134" bIns="40067" anchor="ctr"/>
          <a:lstStyle/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(Partial) use of existing </a:t>
            </a:r>
            <a:r>
              <a:rPr lang="en-US" sz="1600" dirty="0" err="1">
                <a:solidFill>
                  <a:schemeClr val="bg1"/>
                </a:solidFill>
              </a:rPr>
              <a:t>CbCR</a:t>
            </a:r>
            <a:r>
              <a:rPr lang="en-US" sz="1600" dirty="0">
                <a:solidFill>
                  <a:schemeClr val="bg1"/>
                </a:solidFill>
              </a:rPr>
              <a:t>-Data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Full consideration of deferred taxes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Loss-making jurisdictions per se excluded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Simplification for NMCEs </a:t>
            </a:r>
          </a:p>
        </p:txBody>
      </p:sp>
      <p:sp>
        <p:nvSpPr>
          <p:cNvPr id="31" name="MIO_OBJECT3">
            <a:extLst>
              <a:ext uri="{FF2B5EF4-FFF2-40B4-BE49-F238E27FC236}">
                <a16:creationId xmlns:a16="http://schemas.microsoft.com/office/drawing/2014/main" id="{F6522E38-A5CD-45EA-BC2E-BCCC0242614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222670">
            <a:off x="7540052" y="2555145"/>
            <a:ext cx="3860196" cy="2170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80134" tIns="40067" rIns="80134" bIns="40067" anchor="ctr"/>
          <a:lstStyle/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Requirement of Qualified Financial Statements</a:t>
            </a:r>
          </a:p>
          <a:p>
            <a:pPr lvl="1" algn="l">
              <a:spcAft>
                <a:spcPts val="100"/>
              </a:spcAft>
            </a:pPr>
            <a:r>
              <a:rPr lang="en-US" sz="1600" dirty="0">
                <a:solidFill>
                  <a:schemeClr val="bg1"/>
                </a:solidFill>
              </a:rPr>
              <a:t>Potential deviation from expected ETR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chemeClr val="bg1"/>
                </a:solidFill>
              </a:rPr>
              <a:t>Reversal of impairments</a:t>
            </a:r>
          </a:p>
          <a:p>
            <a:pPr marL="742950" lvl="1" indent="-285750" algn="l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Reorganizations</a:t>
            </a:r>
            <a:endParaRPr lang="en-US" sz="1600" i="0" dirty="0">
              <a:solidFill>
                <a:schemeClr val="bg1"/>
              </a:solidFill>
            </a:endParaRPr>
          </a:p>
          <a:p>
            <a:pPr marL="742950" lvl="1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i="0" dirty="0">
                <a:solidFill>
                  <a:schemeClr val="bg1"/>
                </a:solidFill>
              </a:rPr>
              <a:t>Capital gains from share deals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Once-out-always-out approach</a:t>
            </a:r>
          </a:p>
        </p:txBody>
      </p:sp>
      <p:sp>
        <p:nvSpPr>
          <p:cNvPr id="32" name="MIO_OBJECT5">
            <a:extLst>
              <a:ext uri="{FF2B5EF4-FFF2-40B4-BE49-F238E27FC236}">
                <a16:creationId xmlns:a16="http://schemas.microsoft.com/office/drawing/2014/main" id="{67863834-A7E1-49AA-BE20-7DD1DD6CC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021" y="5630938"/>
            <a:ext cx="1168333" cy="740581"/>
          </a:xfrm>
          <a:prstGeom prst="triangle">
            <a:avLst>
              <a:gd name="adj" fmla="val 50000"/>
            </a:avLst>
          </a:prstGeom>
          <a:solidFill>
            <a:srgbClr val="5F5F5F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lIns="80134" tIns="40067" rIns="80134" bIns="40067" anchor="ctr"/>
          <a:lstStyle/>
          <a:p>
            <a:pPr algn="ctr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E30D35-C0D8-43EA-B5A8-EB2A2A4EE665}"/>
              </a:ext>
            </a:extLst>
          </p:cNvPr>
          <p:cNvSpPr txBox="1"/>
          <p:nvPr/>
        </p:nvSpPr>
        <p:spPr>
          <a:xfrm rot="21237955">
            <a:off x="3636351" y="5066889"/>
            <a:ext cx="761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Reduction of compliance work?</a:t>
            </a:r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BD7A0382-9298-4BEC-990B-04A52D35AAE3}"/>
              </a:ext>
            </a:extLst>
          </p:cNvPr>
          <p:cNvSpPr/>
          <p:nvPr/>
        </p:nvSpPr>
        <p:spPr>
          <a:xfrm rot="21065422">
            <a:off x="1021976" y="3923118"/>
            <a:ext cx="271500" cy="284309"/>
          </a:xfrm>
          <a:prstGeom prst="math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7DDAE7A-46DC-4AA1-B97B-69AC045D048C}"/>
              </a:ext>
            </a:extLst>
          </p:cNvPr>
          <p:cNvSpPr/>
          <p:nvPr/>
        </p:nvSpPr>
        <p:spPr>
          <a:xfrm rot="21065422">
            <a:off x="1084356" y="4243400"/>
            <a:ext cx="271500" cy="284309"/>
          </a:xfrm>
          <a:prstGeom prst="math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E1863005-D6D3-4E64-A3DB-8F27ACAFA016}"/>
              </a:ext>
            </a:extLst>
          </p:cNvPr>
          <p:cNvSpPr/>
          <p:nvPr/>
        </p:nvSpPr>
        <p:spPr>
          <a:xfrm rot="21065422">
            <a:off x="1139685" y="4600184"/>
            <a:ext cx="271500" cy="284309"/>
          </a:xfrm>
          <a:prstGeom prst="math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DDE51EE0-5128-4443-9E08-5C158E5AE6D0}"/>
              </a:ext>
            </a:extLst>
          </p:cNvPr>
          <p:cNvSpPr/>
          <p:nvPr/>
        </p:nvSpPr>
        <p:spPr>
          <a:xfrm rot="21065422">
            <a:off x="1231557" y="5113383"/>
            <a:ext cx="271500" cy="284309"/>
          </a:xfrm>
          <a:prstGeom prst="math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Sign 37">
            <a:extLst>
              <a:ext uri="{FF2B5EF4-FFF2-40B4-BE49-F238E27FC236}">
                <a16:creationId xmlns:a16="http://schemas.microsoft.com/office/drawing/2014/main" id="{C3EE6B8F-FD68-4D8D-B23D-22A0F61B1633}"/>
              </a:ext>
            </a:extLst>
          </p:cNvPr>
          <p:cNvSpPr/>
          <p:nvPr/>
        </p:nvSpPr>
        <p:spPr>
          <a:xfrm rot="21098190">
            <a:off x="7568772" y="2836692"/>
            <a:ext cx="238205" cy="322731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Sign 38">
            <a:extLst>
              <a:ext uri="{FF2B5EF4-FFF2-40B4-BE49-F238E27FC236}">
                <a16:creationId xmlns:a16="http://schemas.microsoft.com/office/drawing/2014/main" id="{F00FFF82-34C2-4EB0-A21E-61AF14B0F6AC}"/>
              </a:ext>
            </a:extLst>
          </p:cNvPr>
          <p:cNvSpPr/>
          <p:nvPr/>
        </p:nvSpPr>
        <p:spPr>
          <a:xfrm rot="21098190">
            <a:off x="7652017" y="3390089"/>
            <a:ext cx="238205" cy="322731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Sign 39">
            <a:extLst>
              <a:ext uri="{FF2B5EF4-FFF2-40B4-BE49-F238E27FC236}">
                <a16:creationId xmlns:a16="http://schemas.microsoft.com/office/drawing/2014/main" id="{847694F7-6D46-4F57-B4A5-D495436B3A52}"/>
              </a:ext>
            </a:extLst>
          </p:cNvPr>
          <p:cNvSpPr/>
          <p:nvPr/>
        </p:nvSpPr>
        <p:spPr>
          <a:xfrm rot="21098190">
            <a:off x="7802364" y="4510769"/>
            <a:ext cx="238205" cy="322731"/>
          </a:xfrm>
          <a:prstGeom prst="mathMin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1F4B47B-86A9-42E9-81B8-0CBE1CD20D91}"/>
              </a:ext>
            </a:extLst>
          </p:cNvPr>
          <p:cNvSpPr/>
          <p:nvPr/>
        </p:nvSpPr>
        <p:spPr>
          <a:xfrm>
            <a:off x="3761304" y="2001470"/>
            <a:ext cx="4669392" cy="425590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 defTabSz="90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Transitional </a:t>
            </a:r>
            <a:r>
              <a:rPr lang="en-US" sz="20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CbCR</a:t>
            </a:r>
            <a:r>
              <a:rPr lang="en-US" sz="20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 Safe </a:t>
            </a:r>
            <a:r>
              <a:rPr lang="en-US" sz="20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Harbours</a:t>
            </a:r>
            <a:endParaRPr lang="en-US" sz="2000" b="1" i="0" u="none" baseline="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Continental Logo Yellow" descr="Continental_Logo_Yellow_sRGB.jpg">
            <a:extLst>
              <a:ext uri="{FF2B5EF4-FFF2-40B4-BE49-F238E27FC236}">
                <a16:creationId xmlns:a16="http://schemas.microsoft.com/office/drawing/2014/main" id="{911CBFCD-FF60-4A9B-9FF2-2072859264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8907" y="6356336"/>
            <a:ext cx="2743200" cy="365125"/>
          </a:xfrm>
        </p:spPr>
        <p:txBody>
          <a:bodyPr/>
          <a:lstStyle/>
          <a:p>
            <a:fld id="{05C3E54F-2507-47EA-A33B-1461F613C1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45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1. Safe Harbours: A Business Perspective</a:t>
            </a:r>
            <a:endParaRPr lang="it-IT" sz="4000" dirty="0">
              <a:latin typeface="+mj-lt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1F4B47B-86A9-42E9-81B8-0CBE1CD20D91}"/>
              </a:ext>
            </a:extLst>
          </p:cNvPr>
          <p:cNvSpPr/>
          <p:nvPr/>
        </p:nvSpPr>
        <p:spPr>
          <a:xfrm>
            <a:off x="4251863" y="2000491"/>
            <a:ext cx="3764217" cy="384912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 defTabSz="9000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b="1" i="0" u="none" baseline="0" dirty="0">
                <a:solidFill>
                  <a:schemeClr val="lt1"/>
                </a:solidFill>
                <a:latin typeface="Arial" panose="020B0604020202020204" pitchFamily="34" charset="0"/>
              </a:rPr>
              <a:t>Permanent Safe </a:t>
            </a:r>
            <a:r>
              <a:rPr lang="en-US" sz="1600" b="1" i="0" u="none" baseline="0" dirty="0" err="1">
                <a:solidFill>
                  <a:schemeClr val="lt1"/>
                </a:solidFill>
                <a:latin typeface="Arial" panose="020B0604020202020204" pitchFamily="34" charset="0"/>
              </a:rPr>
              <a:t>Harbours</a:t>
            </a:r>
            <a:endParaRPr lang="en-US" sz="1600" b="1" i="0" u="none" baseline="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Continental Logo Yellow" descr="Continental_Logo_Yellow_sRGB.jpg">
            <a:extLst>
              <a:ext uri="{FF2B5EF4-FFF2-40B4-BE49-F238E27FC236}">
                <a16:creationId xmlns:a16="http://schemas.microsoft.com/office/drawing/2014/main" id="{911CBFCD-FF60-4A9B-9FF2-207285926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  <p:sp>
        <p:nvSpPr>
          <p:cNvPr id="21" name="MIO_OBJECT1">
            <a:extLst>
              <a:ext uri="{FF2B5EF4-FFF2-40B4-BE49-F238E27FC236}">
                <a16:creationId xmlns:a16="http://schemas.microsoft.com/office/drawing/2014/main" id="{991E01FF-B60C-49FE-9932-508ABCF270E2}"/>
              </a:ext>
            </a:extLst>
          </p:cNvPr>
          <p:cNvSpPr/>
          <p:nvPr/>
        </p:nvSpPr>
        <p:spPr>
          <a:xfrm>
            <a:off x="770658" y="2635607"/>
            <a:ext cx="2283952" cy="1062533"/>
          </a:xfrm>
          <a:prstGeom prst="homePlate">
            <a:avLst>
              <a:gd name="adj" fmla="val 20569"/>
            </a:avLst>
          </a:prstGeom>
          <a:solidFill>
            <a:srgbClr val="5F5F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8" tIns="63108" rIns="63108" bIns="63108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   </a:t>
            </a:r>
            <a:r>
              <a:rPr lang="en-US" sz="2200" b="1" dirty="0">
                <a:solidFill>
                  <a:schemeClr val="bg1"/>
                </a:solidFill>
              </a:rPr>
              <a:t>OECD Approach  </a:t>
            </a:r>
          </a:p>
        </p:txBody>
      </p:sp>
      <p:sp>
        <p:nvSpPr>
          <p:cNvPr id="24" name="MIO_OBJECT1">
            <a:extLst>
              <a:ext uri="{FF2B5EF4-FFF2-40B4-BE49-F238E27FC236}">
                <a16:creationId xmlns:a16="http://schemas.microsoft.com/office/drawing/2014/main" id="{38B8B88B-65B2-4390-95AE-1325667E2785}"/>
              </a:ext>
            </a:extLst>
          </p:cNvPr>
          <p:cNvSpPr/>
          <p:nvPr/>
        </p:nvSpPr>
        <p:spPr>
          <a:xfrm>
            <a:off x="802189" y="4029587"/>
            <a:ext cx="2283952" cy="1911753"/>
          </a:xfrm>
          <a:prstGeom prst="homePlate">
            <a:avLst>
              <a:gd name="adj" fmla="val 13966"/>
            </a:avLst>
          </a:prstGeom>
          <a:solidFill>
            <a:srgbClr val="5F5F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8" tIns="63108" rIns="63108" bIns="63108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       </a:t>
            </a:r>
            <a:r>
              <a:rPr lang="en-US" sz="2800" b="1" dirty="0">
                <a:solidFill>
                  <a:schemeClr val="bg1"/>
                </a:solidFill>
              </a:rPr>
              <a:t>Proposal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MIO_TEXTBOX_BODY">
            <a:extLst>
              <a:ext uri="{FF2B5EF4-FFF2-40B4-BE49-F238E27FC236}">
                <a16:creationId xmlns:a16="http://schemas.microsoft.com/office/drawing/2014/main" id="{7CBDB2E1-C4AD-4107-858D-176FA0D7C9B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78829" y="2635149"/>
            <a:ext cx="5645254" cy="106299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t">
            <a:normAutofit/>
          </a:bodyPr>
          <a:lstStyle/>
          <a:p>
            <a:pPr marL="177800" indent="-177800">
              <a:spcBef>
                <a:spcPct val="30000"/>
              </a:spcBef>
              <a:buClr>
                <a:schemeClr val="accent1"/>
              </a:buClr>
              <a:buSzPct val="125000"/>
              <a:buFont typeface="Arial"/>
              <a:buChar char="›"/>
            </a:pPr>
            <a:r>
              <a:rPr lang="en-US" sz="1600" dirty="0">
                <a:solidFill>
                  <a:schemeClr val="accent6"/>
                </a:solidFill>
              </a:rPr>
              <a:t>De-Minimis, Simplified ETR and Routine Profit Test, but</a:t>
            </a:r>
          </a:p>
          <a:p>
            <a:pPr marL="635000" lvl="1" indent="-177800">
              <a:spcBef>
                <a:spcPct val="30000"/>
              </a:spcBef>
              <a:buClr>
                <a:schemeClr val="accent1"/>
              </a:buClr>
              <a:buSzPct val="125000"/>
              <a:buFont typeface="Arial"/>
              <a:buChar char="›"/>
            </a:pPr>
            <a:r>
              <a:rPr lang="en-US" sz="1600" dirty="0">
                <a:solidFill>
                  <a:schemeClr val="accent6"/>
                </a:solidFill>
              </a:rPr>
              <a:t>based on simplified Income, Revenue and Tax calculation</a:t>
            </a:r>
          </a:p>
          <a:p>
            <a:pPr marL="635000" lvl="1" indent="-177800">
              <a:spcBef>
                <a:spcPct val="30000"/>
              </a:spcBef>
              <a:buClr>
                <a:schemeClr val="accent1"/>
              </a:buClr>
              <a:buSzPct val="125000"/>
              <a:buFont typeface="Arial"/>
              <a:buChar char="›"/>
            </a:pPr>
            <a:r>
              <a:rPr lang="en-US" sz="1600" dirty="0">
                <a:solidFill>
                  <a:schemeClr val="accent6"/>
                </a:solidFill>
              </a:rPr>
              <a:t>still to be determined in Agreed Administrative Guidance</a:t>
            </a:r>
          </a:p>
        </p:txBody>
      </p:sp>
      <p:sp>
        <p:nvSpPr>
          <p:cNvPr id="41" name="MIO_TEXTBOX_BODY">
            <a:extLst>
              <a:ext uri="{FF2B5EF4-FFF2-40B4-BE49-F238E27FC236}">
                <a16:creationId xmlns:a16="http://schemas.microsoft.com/office/drawing/2014/main" id="{A007BDBC-CBF9-461D-B0E0-1CDABB1E347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10360" y="4030269"/>
            <a:ext cx="5645254" cy="191107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t">
            <a:normAutofit/>
          </a:bodyPr>
          <a:lstStyle/>
          <a:p>
            <a:pPr marL="360000" lvl="1">
              <a:spcBef>
                <a:spcPct val="300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n-US" sz="1600" dirty="0">
                <a:solidFill>
                  <a:schemeClr val="accent6"/>
                </a:solidFill>
              </a:rPr>
              <a:t>OECD White-List: qualification of world-wide tax systems on a regular basis</a:t>
            </a:r>
          </a:p>
          <a:p>
            <a:pPr marL="540000" lvl="1">
              <a:spcBef>
                <a:spcPct val="300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n-US" sz="1600" dirty="0">
                <a:solidFill>
                  <a:schemeClr val="accent6"/>
                </a:solidFill>
              </a:rPr>
              <a:t>At Least: White-List for countries with QDMTT </a:t>
            </a:r>
          </a:p>
          <a:p>
            <a:pPr marL="720000" lvl="1"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US" sz="1600" dirty="0">
                <a:solidFill>
                  <a:schemeClr val="accent6"/>
                </a:solidFill>
              </a:rPr>
              <a:t>Alternative: Continuation of </a:t>
            </a:r>
            <a:r>
              <a:rPr lang="en-US" sz="1600" dirty="0" err="1">
                <a:solidFill>
                  <a:schemeClr val="accent6"/>
                </a:solidFill>
              </a:rPr>
              <a:t>CbCR</a:t>
            </a:r>
            <a:r>
              <a:rPr lang="en-US" sz="1600" dirty="0">
                <a:solidFill>
                  <a:schemeClr val="accent6"/>
                </a:solidFill>
              </a:rPr>
              <a:t> Safe </a:t>
            </a:r>
            <a:r>
              <a:rPr lang="en-US" sz="1600" dirty="0" err="1">
                <a:solidFill>
                  <a:schemeClr val="accent6"/>
                </a:solidFill>
              </a:rPr>
              <a:t>Harbours</a:t>
            </a:r>
            <a:endParaRPr lang="en-US" sz="1600" dirty="0">
              <a:solidFill>
                <a:schemeClr val="accent6"/>
              </a:solidFill>
            </a:endParaRPr>
          </a:p>
          <a:p>
            <a:pPr marL="36000">
              <a:spcBef>
                <a:spcPct val="30000"/>
              </a:spcBef>
              <a:spcAft>
                <a:spcPts val="600"/>
              </a:spcAft>
              <a:buClr>
                <a:schemeClr val="accent1"/>
              </a:buClr>
              <a:buSzPct val="125000"/>
            </a:pPr>
            <a:r>
              <a:rPr lang="en-US" sz="1600" i="1" dirty="0">
                <a:solidFill>
                  <a:schemeClr val="accent6"/>
                </a:solidFill>
              </a:rPr>
              <a:t>&gt;&gt; Fast decision on permanent simplifications required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011CF5-C431-4CF8-933A-DFA5D8C02A3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74530" y="4072699"/>
            <a:ext cx="299077" cy="299077"/>
          </a:xfrm>
          <a:prstGeom prst="ellipse">
            <a:avLst/>
          </a:prstGeom>
          <a:solidFill>
            <a:schemeClr val="accent1"/>
          </a:solidFill>
          <a:ln w="2222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4F54DA-8CE9-43FB-8E2A-7453E372D743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41900" y="4671038"/>
            <a:ext cx="299077" cy="299077"/>
          </a:xfrm>
          <a:prstGeom prst="ellipse">
            <a:avLst/>
          </a:prstGeom>
          <a:solidFill>
            <a:schemeClr val="accent1"/>
          </a:solidFill>
          <a:ln w="2222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7102BF4-33F9-4B92-886B-A341B4E7A2E0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22964" y="5084696"/>
            <a:ext cx="299077" cy="299077"/>
          </a:xfrm>
          <a:prstGeom prst="ellipse">
            <a:avLst/>
          </a:prstGeom>
          <a:solidFill>
            <a:schemeClr val="accent1"/>
          </a:solidFill>
          <a:ln w="2222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6748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45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Tax Credits: Introduction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3CA31AB0-46AE-45E0-9D8B-676E95C39CF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89551" y="2022375"/>
            <a:ext cx="7187783" cy="2507032"/>
          </a:xfrm>
          <a:prstGeom prst="rect">
            <a:avLst/>
          </a:prstGeom>
          <a:solidFill>
            <a:srgbClr val="FFFFFF">
              <a:alpha val="65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Technically, in addition to treat the tax credit as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income, Covered Taxes are increased if tax credit was reflected as reduction of current taxes. </a:t>
            </a:r>
          </a:p>
        </p:txBody>
      </p:sp>
      <p:grpSp>
        <p:nvGrpSpPr>
          <p:cNvPr id="21" name="Group 28">
            <a:extLst>
              <a:ext uri="{FF2B5EF4-FFF2-40B4-BE49-F238E27FC236}">
                <a16:creationId xmlns:a16="http://schemas.microsoft.com/office/drawing/2014/main" id="{5428120D-1620-4831-BCDC-9DB327C2A8B6}"/>
              </a:ext>
            </a:extLst>
          </p:cNvPr>
          <p:cNvGrpSpPr/>
          <p:nvPr/>
        </p:nvGrpSpPr>
        <p:grpSpPr>
          <a:xfrm>
            <a:off x="3934919" y="2337070"/>
            <a:ext cx="4320914" cy="1568329"/>
            <a:chOff x="5687402" y="1337418"/>
            <a:chExt cx="3673085" cy="1466825"/>
          </a:xfrm>
        </p:grpSpPr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BD3429E3-E9B4-4E61-A816-CFEB2BB1C8F5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687402" y="1743135"/>
              <a:ext cx="3673085" cy="10611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lIns="72000" tIns="35120" rIns="70239" bIns="3512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4472C4"/>
                </a:buClr>
                <a:buSzPct val="125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Adjusted Covered Taxes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4472C4"/>
                </a:buClr>
                <a:buSzPct val="125000"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4472C4"/>
                </a:buClr>
                <a:buSzPct val="125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Income / Loss</a:t>
              </a: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14514ECB-E046-4D38-B3C6-984E2E28CA7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300238" y="1337418"/>
              <a:ext cx="2448475" cy="360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buClr>
                  <a:srgbClr val="004068"/>
                </a:buClr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ETR</a:t>
              </a: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61C22289-BEA6-48E4-900B-7EE01E27477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87402" y="1697416"/>
              <a:ext cx="3673085" cy="45719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 9">
            <a:extLst>
              <a:ext uri="{FF2B5EF4-FFF2-40B4-BE49-F238E27FC236}">
                <a16:creationId xmlns:a16="http://schemas.microsoft.com/office/drawing/2014/main" id="{43D44344-F7D4-4007-B31A-AC957A15BCB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8131" y="2187263"/>
            <a:ext cx="2062544" cy="1965845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Refundable Tax Credit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B660B23E-144D-4346-8DA1-5B222009431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2187263"/>
            <a:ext cx="2062544" cy="2013433"/>
          </a:xfrm>
          <a:prstGeom prst="rect">
            <a:avLst/>
          </a:prstGeom>
          <a:solidFill>
            <a:srgbClr val="FBDDD7">
              <a:alpha val="40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Non-Qualified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Refundable Tax Credit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4FD66C-4F9B-428E-9B75-05C747517A18}"/>
              </a:ext>
            </a:extLst>
          </p:cNvPr>
          <p:cNvCxnSpPr>
            <a:cxnSpLocks/>
          </p:cNvCxnSpPr>
          <p:nvPr/>
        </p:nvCxnSpPr>
        <p:spPr>
          <a:xfrm>
            <a:off x="4223479" y="3356499"/>
            <a:ext cx="380750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Up 43">
            <a:extLst>
              <a:ext uri="{FF2B5EF4-FFF2-40B4-BE49-F238E27FC236}">
                <a16:creationId xmlns:a16="http://schemas.microsoft.com/office/drawing/2014/main" id="{B0A9334B-9E51-4C14-8A3D-7FFBADE9630D}"/>
              </a:ext>
            </a:extLst>
          </p:cNvPr>
          <p:cNvSpPr/>
          <p:nvPr/>
        </p:nvSpPr>
        <p:spPr>
          <a:xfrm>
            <a:off x="4384839" y="3434869"/>
            <a:ext cx="172387" cy="27731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row: Up 44">
            <a:extLst>
              <a:ext uri="{FF2B5EF4-FFF2-40B4-BE49-F238E27FC236}">
                <a16:creationId xmlns:a16="http://schemas.microsoft.com/office/drawing/2014/main" id="{2E69B11F-2256-4E25-8F57-066BC988CA22}"/>
              </a:ext>
            </a:extLst>
          </p:cNvPr>
          <p:cNvSpPr/>
          <p:nvPr/>
        </p:nvSpPr>
        <p:spPr>
          <a:xfrm rot="10800000">
            <a:off x="7745046" y="2970135"/>
            <a:ext cx="172387" cy="27731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Equals 45">
            <a:extLst>
              <a:ext uri="{FF2B5EF4-FFF2-40B4-BE49-F238E27FC236}">
                <a16:creationId xmlns:a16="http://schemas.microsoft.com/office/drawing/2014/main" id="{783955A3-48DC-4217-BC1F-A04E282264FB}"/>
              </a:ext>
            </a:extLst>
          </p:cNvPr>
          <p:cNvSpPr/>
          <p:nvPr/>
        </p:nvSpPr>
        <p:spPr>
          <a:xfrm>
            <a:off x="7756288" y="3529443"/>
            <a:ext cx="161145" cy="168639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8469C71-9984-43CA-9584-96CEF7931F36}"/>
              </a:ext>
            </a:extLst>
          </p:cNvPr>
          <p:cNvCxnSpPr>
            <a:cxnSpLocks/>
          </p:cNvCxnSpPr>
          <p:nvPr/>
        </p:nvCxnSpPr>
        <p:spPr>
          <a:xfrm>
            <a:off x="3406515" y="3247453"/>
            <a:ext cx="0" cy="2592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5B69F66-F02C-4089-8127-26519635FFDF}"/>
              </a:ext>
            </a:extLst>
          </p:cNvPr>
          <p:cNvCxnSpPr>
            <a:cxnSpLocks/>
          </p:cNvCxnSpPr>
          <p:nvPr/>
        </p:nvCxnSpPr>
        <p:spPr>
          <a:xfrm>
            <a:off x="8899161" y="3130795"/>
            <a:ext cx="0" cy="49254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9">
            <a:extLst>
              <a:ext uri="{FF2B5EF4-FFF2-40B4-BE49-F238E27FC236}">
                <a16:creationId xmlns:a16="http://schemas.microsoft.com/office/drawing/2014/main" id="{14675CDB-422C-4222-9274-4413DD3EA11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49310" y="4811397"/>
            <a:ext cx="10088381" cy="148512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 lIns="72000" tIns="35120" rIns="70239" bIns="351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 Refundable Tax 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means a refundable tax credit designed in a way such that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must be paid as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available as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cash equivalents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300"/>
              </a:spcAft>
              <a:buClr>
                <a:srgbClr val="4472C4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years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when a CE satisfies the conditions for receiving the credit under the laws of the jurisdiction granting the credit. […]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Non-Qualified Refundable Tax Credit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472C4"/>
              </a:buClr>
              <a:buSzPct val="125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means a tax credit that is not a Qualified Refundable Tax Credit but that is refundable in whole or part.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C85859-029E-4046-805A-15344CE77B0C}"/>
              </a:ext>
            </a:extLst>
          </p:cNvPr>
          <p:cNvSpPr txBox="1"/>
          <p:nvPr/>
        </p:nvSpPr>
        <p:spPr>
          <a:xfrm>
            <a:off x="4471033" y="2955120"/>
            <a:ext cx="536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51" name="Equals 50">
            <a:extLst>
              <a:ext uri="{FF2B5EF4-FFF2-40B4-BE49-F238E27FC236}">
                <a16:creationId xmlns:a16="http://schemas.microsoft.com/office/drawing/2014/main" id="{82468E5F-6752-472D-8755-AAA5ACD150F1}"/>
              </a:ext>
            </a:extLst>
          </p:cNvPr>
          <p:cNvSpPr/>
          <p:nvPr/>
        </p:nvSpPr>
        <p:spPr>
          <a:xfrm>
            <a:off x="4380635" y="3021694"/>
            <a:ext cx="161145" cy="168639"/>
          </a:xfrm>
          <a:prstGeom prst="mathEqua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Continental Logo Yellow" descr="Continental_Logo_Yellow_sRGB.jpg">
            <a:extLst>
              <a:ext uri="{FF2B5EF4-FFF2-40B4-BE49-F238E27FC236}">
                <a16:creationId xmlns:a16="http://schemas.microsoft.com/office/drawing/2014/main" id="{B3E1CE69-C847-4E52-B29B-76C5C773FC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452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2. Tax Credits: A Business Perspective</a:t>
            </a:r>
            <a:endParaRPr lang="it-IT" sz="4000" dirty="0">
              <a:latin typeface="+mj-lt"/>
            </a:endParaRPr>
          </a:p>
        </p:txBody>
      </p:sp>
      <p:grpSp>
        <p:nvGrpSpPr>
          <p:cNvPr id="5" name="Suggestion">
            <a:extLst>
              <a:ext uri="{FF2B5EF4-FFF2-40B4-BE49-F238E27FC236}">
                <a16:creationId xmlns:a16="http://schemas.microsoft.com/office/drawing/2014/main" id="{C488C6AC-5C0A-484C-B7B4-8D663D3BE5E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389280" y="2410425"/>
            <a:ext cx="3484874" cy="2238481"/>
            <a:chOff x="-384458" y="-2850270"/>
            <a:chExt cx="4104456" cy="2765727"/>
          </a:xfrm>
        </p:grpSpPr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545DC414-955A-4C02-B2B2-5847B021EA4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-384458" y="-1324292"/>
              <a:ext cx="4104456" cy="1239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Ins="756000" rtlCol="0" anchor="t">
              <a:noAutofit/>
            </a:bodyPr>
            <a:lstStyle>
              <a:lvl1pPr marL="18097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1pPr>
              <a:lvl2pPr marL="36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2pPr>
              <a:lvl3pPr marL="54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3pPr>
              <a:lvl4pPr marL="72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4pPr>
              <a:lvl5pPr marL="89852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5pPr>
              <a:lvl6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6pPr>
              <a:lvl7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7pPr>
              <a:lvl8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8pPr>
              <a:lvl9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9pPr>
            </a:lstStyle>
            <a:p>
              <a:pPr marL="21600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chemeClr val="accent6"/>
                  </a:solidFill>
                </a:rPr>
                <a:t>Tax credit carry forward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Common mechanism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Refundable vs. Non-refundable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Timing of utilization</a:t>
              </a:r>
            </a:p>
          </p:txBody>
        </p:sp>
        <p:sp>
          <p:nvSpPr>
            <p:cNvPr id="7" name="Freeform 259">
              <a:extLst>
                <a:ext uri="{FF2B5EF4-FFF2-40B4-BE49-F238E27FC236}">
                  <a16:creationId xmlns:a16="http://schemas.microsoft.com/office/drawing/2014/main" id="{0AC35CE5-94E6-4CC6-A236-8A139AE2078C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3449703" y="-2850270"/>
              <a:ext cx="154533" cy="572462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8" y="121"/>
                </a:cxn>
                <a:cxn ang="0">
                  <a:pos x="36" y="139"/>
                </a:cxn>
                <a:cxn ang="0">
                  <a:pos x="18" y="157"/>
                </a:cxn>
                <a:cxn ang="0">
                  <a:pos x="0" y="139"/>
                </a:cxn>
                <a:cxn ang="0">
                  <a:pos x="1" y="19"/>
                </a:cxn>
                <a:cxn ang="0">
                  <a:pos x="1" y="0"/>
                </a:cxn>
                <a:cxn ang="0">
                  <a:pos x="36" y="0"/>
                </a:cxn>
                <a:cxn ang="0">
                  <a:pos x="36" y="19"/>
                </a:cxn>
                <a:cxn ang="0">
                  <a:pos x="29" y="110"/>
                </a:cxn>
                <a:cxn ang="0">
                  <a:pos x="8" y="110"/>
                </a:cxn>
                <a:cxn ang="0">
                  <a:pos x="1" y="19"/>
                </a:cxn>
              </a:cxnLst>
              <a:rect l="0" t="0" r="r" b="b"/>
              <a:pathLst>
                <a:path w="36" h="157">
                  <a:moveTo>
                    <a:pt x="0" y="139"/>
                  </a:moveTo>
                  <a:cubicBezTo>
                    <a:pt x="0" y="129"/>
                    <a:pt x="8" y="121"/>
                    <a:pt x="18" y="121"/>
                  </a:cubicBezTo>
                  <a:cubicBezTo>
                    <a:pt x="28" y="121"/>
                    <a:pt x="36" y="129"/>
                    <a:pt x="36" y="139"/>
                  </a:cubicBezTo>
                  <a:cubicBezTo>
                    <a:pt x="36" y="149"/>
                    <a:pt x="28" y="157"/>
                    <a:pt x="18" y="157"/>
                  </a:cubicBezTo>
                  <a:cubicBezTo>
                    <a:pt x="8" y="157"/>
                    <a:pt x="0" y="149"/>
                    <a:pt x="0" y="139"/>
                  </a:cubicBezTo>
                  <a:close/>
                  <a:moveTo>
                    <a:pt x="1" y="19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8" y="110"/>
                    <a:pt x="8" y="110"/>
                    <a:pt x="8" y="110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Question">
            <a:extLst>
              <a:ext uri="{FF2B5EF4-FFF2-40B4-BE49-F238E27FC236}">
                <a16:creationId xmlns:a16="http://schemas.microsoft.com/office/drawing/2014/main" id="{71BF0FF5-A804-49E8-B290-3A42412B8253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405151" y="2343837"/>
            <a:ext cx="3487726" cy="1803364"/>
            <a:chOff x="4476583" y="2747822"/>
            <a:chExt cx="4104456" cy="2610089"/>
          </a:xfrm>
        </p:grpSpPr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5CBC3155-9797-429E-8B6F-807D4533A3A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476583" y="2747822"/>
              <a:ext cx="4104456" cy="14522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Ins="756000" rtlCol="0" anchor="t">
              <a:noAutofit/>
            </a:bodyPr>
            <a:lstStyle>
              <a:lvl1pPr marL="18097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1pPr>
              <a:lvl2pPr marL="36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2pPr>
              <a:lvl3pPr marL="54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3pPr>
              <a:lvl4pPr marL="72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4pPr>
              <a:lvl5pPr marL="89852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5pPr>
              <a:lvl6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6pPr>
              <a:lvl7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7pPr>
              <a:lvl8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8pPr>
              <a:lvl9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9pPr>
            </a:lstStyle>
            <a:p>
              <a:pPr marL="21600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chemeClr val="accent6"/>
                  </a:solidFill>
                </a:rPr>
                <a:t>Evaluation case-by-case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Standardized questionnaires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Country-specifics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Room for interpretation</a:t>
              </a:r>
            </a:p>
          </p:txBody>
        </p:sp>
        <p:sp>
          <p:nvSpPr>
            <p:cNvPr id="11" name="Freeform 270">
              <a:extLst>
                <a:ext uri="{FF2B5EF4-FFF2-40B4-BE49-F238E27FC236}">
                  <a16:creationId xmlns:a16="http://schemas.microsoft.com/office/drawing/2014/main" id="{3B57E256-C203-4FCF-B3FA-D3E14FCEC29F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8203059" y="4743526"/>
              <a:ext cx="318077" cy="614385"/>
            </a:xfrm>
            <a:custGeom>
              <a:avLst/>
              <a:gdLst/>
              <a:ahLst/>
              <a:cxnLst>
                <a:cxn ang="0">
                  <a:pos x="38" y="71"/>
                </a:cxn>
                <a:cxn ang="0">
                  <a:pos x="55" y="41"/>
                </a:cxn>
                <a:cxn ang="0">
                  <a:pos x="39" y="25"/>
                </a:cxn>
                <a:cxn ang="0">
                  <a:pos x="13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41" y="0"/>
                </a:cxn>
                <a:cxn ang="0">
                  <a:pos x="90" y="40"/>
                </a:cxn>
                <a:cxn ang="0">
                  <a:pos x="67" y="79"/>
                </a:cxn>
                <a:cxn ang="0">
                  <a:pos x="46" y="112"/>
                </a:cxn>
                <a:cxn ang="0">
                  <a:pos x="23" y="112"/>
                </a:cxn>
                <a:cxn ang="0">
                  <a:pos x="38" y="71"/>
                </a:cxn>
                <a:cxn ang="0">
                  <a:pos x="18" y="141"/>
                </a:cxn>
                <a:cxn ang="0">
                  <a:pos x="36" y="123"/>
                </a:cxn>
                <a:cxn ang="0">
                  <a:pos x="54" y="141"/>
                </a:cxn>
                <a:cxn ang="0">
                  <a:pos x="36" y="159"/>
                </a:cxn>
                <a:cxn ang="0">
                  <a:pos x="18" y="141"/>
                </a:cxn>
              </a:cxnLst>
              <a:rect l="0" t="0" r="r" b="b"/>
              <a:pathLst>
                <a:path w="90" h="159">
                  <a:moveTo>
                    <a:pt x="38" y="71"/>
                  </a:moveTo>
                  <a:cubicBezTo>
                    <a:pt x="47" y="62"/>
                    <a:pt x="55" y="53"/>
                    <a:pt x="55" y="41"/>
                  </a:cubicBezTo>
                  <a:cubicBezTo>
                    <a:pt x="55" y="31"/>
                    <a:pt x="48" y="25"/>
                    <a:pt x="39" y="25"/>
                  </a:cubicBezTo>
                  <a:cubicBezTo>
                    <a:pt x="27" y="25"/>
                    <a:pt x="19" y="30"/>
                    <a:pt x="1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5"/>
                    <a:pt x="24" y="0"/>
                    <a:pt x="41" y="0"/>
                  </a:cubicBezTo>
                  <a:cubicBezTo>
                    <a:pt x="71" y="0"/>
                    <a:pt x="90" y="14"/>
                    <a:pt x="90" y="40"/>
                  </a:cubicBezTo>
                  <a:cubicBezTo>
                    <a:pt x="90" y="57"/>
                    <a:pt x="81" y="68"/>
                    <a:pt x="67" y="79"/>
                  </a:cubicBezTo>
                  <a:cubicBezTo>
                    <a:pt x="54" y="91"/>
                    <a:pt x="45" y="96"/>
                    <a:pt x="46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1" y="95"/>
                    <a:pt x="23" y="86"/>
                    <a:pt x="38" y="71"/>
                  </a:cubicBezTo>
                  <a:close/>
                  <a:moveTo>
                    <a:pt x="18" y="141"/>
                  </a:moveTo>
                  <a:cubicBezTo>
                    <a:pt x="18" y="131"/>
                    <a:pt x="26" y="123"/>
                    <a:pt x="36" y="123"/>
                  </a:cubicBezTo>
                  <a:cubicBezTo>
                    <a:pt x="46" y="123"/>
                    <a:pt x="54" y="131"/>
                    <a:pt x="54" y="141"/>
                  </a:cubicBezTo>
                  <a:cubicBezTo>
                    <a:pt x="54" y="151"/>
                    <a:pt x="46" y="159"/>
                    <a:pt x="36" y="159"/>
                  </a:cubicBezTo>
                  <a:cubicBezTo>
                    <a:pt x="26" y="159"/>
                    <a:pt x="18" y="151"/>
                    <a:pt x="18" y="14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4B718AD-7B64-492A-A96A-6B4B766D322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357102" y="4984313"/>
            <a:ext cx="3484873" cy="1057501"/>
            <a:chOff x="4810077" y="2515546"/>
            <a:chExt cx="3770962" cy="1301162"/>
          </a:xfrm>
        </p:grpSpPr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B38E9CC4-A11C-4AFA-87D4-623149FEFF6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10077" y="2515546"/>
              <a:ext cx="3770962" cy="13011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Ins="756000" rtlCol="0" anchor="t">
              <a:normAutofit/>
            </a:bodyPr>
            <a:lstStyle>
              <a:lvl1pPr marL="18097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1pPr>
              <a:lvl2pPr marL="36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2pPr>
              <a:lvl3pPr marL="54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3pPr>
              <a:lvl4pPr marL="720000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4pPr>
              <a:lvl5pPr marL="898525" indent="-180975" algn="l" defTabSz="900000" rtl="0" eaLnBrk="1" latinLnBrk="0" hangingPunct="1">
                <a:buClr>
                  <a:schemeClr val="accent1"/>
                </a:buClr>
                <a:buSzPct val="125000"/>
                <a:buFont typeface="Arial" pitchFamily="34" charset="0"/>
                <a:buChar char="›"/>
              </a:lvl5pPr>
              <a:lvl6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6pPr>
              <a:lvl7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7pPr>
              <a:lvl8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8pPr>
              <a:lvl9pPr marL="900000" indent="-180000" algn="l" defTabSz="900000" rtl="0" eaLnBrk="1" latinLnBrk="0" hangingPunct="1">
                <a:buClr>
                  <a:schemeClr val="accent1"/>
                </a:buClr>
                <a:buSzPct val="125000"/>
                <a:buFont typeface="Arial" panose="020B0604020202020204" pitchFamily="34" charset="0"/>
                <a:buChar char="›"/>
              </a:lvl9pPr>
            </a:lstStyle>
            <a:p>
              <a:pPr marL="216000" indent="0">
                <a:spcAft>
                  <a:spcPts val="300"/>
                </a:spcAft>
                <a:buNone/>
              </a:pPr>
              <a:r>
                <a:rPr lang="en-US" sz="1600" b="1" dirty="0">
                  <a:solidFill>
                    <a:schemeClr val="accent6"/>
                  </a:solidFill>
                </a:rPr>
                <a:t>Limitation of administrative work</a:t>
              </a:r>
            </a:p>
            <a:p>
              <a:r>
                <a:rPr lang="en-US" sz="1400" dirty="0">
                  <a:solidFill>
                    <a:schemeClr val="accent6"/>
                  </a:solidFill>
                </a:rPr>
                <a:t>“White- / Blacklist” by OECD of world-wide tax credit schemes</a:t>
              </a:r>
            </a:p>
          </p:txBody>
        </p:sp>
        <p:sp>
          <p:nvSpPr>
            <p:cNvPr id="14" name="Freeform 270">
              <a:extLst>
                <a:ext uri="{FF2B5EF4-FFF2-40B4-BE49-F238E27FC236}">
                  <a16:creationId xmlns:a16="http://schemas.microsoft.com/office/drawing/2014/main" id="{586720E9-1048-4337-938B-986A9B43EB06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189397" y="2559846"/>
              <a:ext cx="254643" cy="579073"/>
            </a:xfrm>
            <a:custGeom>
              <a:avLst/>
              <a:gdLst/>
              <a:ahLst/>
              <a:cxnLst>
                <a:cxn ang="0">
                  <a:pos x="38" y="71"/>
                </a:cxn>
                <a:cxn ang="0">
                  <a:pos x="55" y="41"/>
                </a:cxn>
                <a:cxn ang="0">
                  <a:pos x="39" y="25"/>
                </a:cxn>
                <a:cxn ang="0">
                  <a:pos x="13" y="36"/>
                </a:cxn>
                <a:cxn ang="0">
                  <a:pos x="0" y="36"/>
                </a:cxn>
                <a:cxn ang="0">
                  <a:pos x="0" y="12"/>
                </a:cxn>
                <a:cxn ang="0">
                  <a:pos x="41" y="0"/>
                </a:cxn>
                <a:cxn ang="0">
                  <a:pos x="90" y="40"/>
                </a:cxn>
                <a:cxn ang="0">
                  <a:pos x="67" y="79"/>
                </a:cxn>
                <a:cxn ang="0">
                  <a:pos x="46" y="112"/>
                </a:cxn>
                <a:cxn ang="0">
                  <a:pos x="23" y="112"/>
                </a:cxn>
                <a:cxn ang="0">
                  <a:pos x="38" y="71"/>
                </a:cxn>
                <a:cxn ang="0">
                  <a:pos x="18" y="141"/>
                </a:cxn>
                <a:cxn ang="0">
                  <a:pos x="36" y="123"/>
                </a:cxn>
                <a:cxn ang="0">
                  <a:pos x="54" y="141"/>
                </a:cxn>
                <a:cxn ang="0">
                  <a:pos x="36" y="159"/>
                </a:cxn>
                <a:cxn ang="0">
                  <a:pos x="18" y="141"/>
                </a:cxn>
              </a:cxnLst>
              <a:rect l="0" t="0" r="r" b="b"/>
              <a:pathLst>
                <a:path w="90" h="159">
                  <a:moveTo>
                    <a:pt x="38" y="71"/>
                  </a:moveTo>
                  <a:cubicBezTo>
                    <a:pt x="47" y="62"/>
                    <a:pt x="55" y="53"/>
                    <a:pt x="55" y="41"/>
                  </a:cubicBezTo>
                  <a:cubicBezTo>
                    <a:pt x="55" y="31"/>
                    <a:pt x="48" y="25"/>
                    <a:pt x="39" y="25"/>
                  </a:cubicBezTo>
                  <a:cubicBezTo>
                    <a:pt x="27" y="25"/>
                    <a:pt x="19" y="30"/>
                    <a:pt x="13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1" y="5"/>
                    <a:pt x="24" y="0"/>
                    <a:pt x="41" y="0"/>
                  </a:cubicBezTo>
                  <a:cubicBezTo>
                    <a:pt x="71" y="0"/>
                    <a:pt x="90" y="14"/>
                    <a:pt x="90" y="40"/>
                  </a:cubicBezTo>
                  <a:cubicBezTo>
                    <a:pt x="90" y="57"/>
                    <a:pt x="81" y="68"/>
                    <a:pt x="67" y="79"/>
                  </a:cubicBezTo>
                  <a:cubicBezTo>
                    <a:pt x="54" y="91"/>
                    <a:pt x="45" y="96"/>
                    <a:pt x="46" y="112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21" y="95"/>
                    <a:pt x="23" y="86"/>
                    <a:pt x="38" y="71"/>
                  </a:cubicBezTo>
                  <a:close/>
                  <a:moveTo>
                    <a:pt x="18" y="141"/>
                  </a:moveTo>
                  <a:cubicBezTo>
                    <a:pt x="18" y="131"/>
                    <a:pt x="26" y="123"/>
                    <a:pt x="36" y="123"/>
                  </a:cubicBezTo>
                  <a:cubicBezTo>
                    <a:pt x="46" y="123"/>
                    <a:pt x="54" y="131"/>
                    <a:pt x="54" y="141"/>
                  </a:cubicBezTo>
                  <a:cubicBezTo>
                    <a:pt x="54" y="151"/>
                    <a:pt x="46" y="159"/>
                    <a:pt x="36" y="159"/>
                  </a:cubicBezTo>
                  <a:cubicBezTo>
                    <a:pt x="26" y="159"/>
                    <a:pt x="18" y="151"/>
                    <a:pt x="18" y="14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9">
            <a:extLst>
              <a:ext uri="{FF2B5EF4-FFF2-40B4-BE49-F238E27FC236}">
                <a16:creationId xmlns:a16="http://schemas.microsoft.com/office/drawing/2014/main" id="{09D38CAF-030F-441B-A9C4-99F34DE248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63401" y="4486911"/>
            <a:ext cx="3230784" cy="12106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Ins="756000" rtlCol="0" anchor="t">
            <a:noAutofit/>
          </a:bodyPr>
          <a:lstStyle>
            <a:lvl1pPr marL="180975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1pPr>
            <a:lvl2pPr marL="360000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2pPr>
            <a:lvl3pPr marL="540000" indent="-180000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3pPr>
            <a:lvl4pPr marL="720000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4pPr>
            <a:lvl5pPr marL="898525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5pPr>
            <a:lvl6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6pPr>
            <a:lvl7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7pPr>
            <a:lvl8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8pPr>
            <a:lvl9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9pPr>
          </a:lstStyle>
          <a:p>
            <a:pPr marL="21600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accent6"/>
                </a:solidFill>
              </a:rPr>
              <a:t>Incentive Landscape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400" dirty="0">
                <a:solidFill>
                  <a:schemeClr val="accent6"/>
                </a:solidFill>
              </a:rPr>
              <a:t>Modification of existing tax credit toolkits expected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Increasing importance of non-tax schemes</a:t>
            </a:r>
          </a:p>
        </p:txBody>
      </p:sp>
      <p:sp>
        <p:nvSpPr>
          <p:cNvPr id="16" name="Freeform 270">
            <a:extLst>
              <a:ext uri="{FF2B5EF4-FFF2-40B4-BE49-F238E27FC236}">
                <a16:creationId xmlns:a16="http://schemas.microsoft.com/office/drawing/2014/main" id="{310930F4-BAE4-4403-9685-E18BE5650A55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1433635" y="4591325"/>
            <a:ext cx="252789" cy="497267"/>
          </a:xfrm>
          <a:custGeom>
            <a:avLst/>
            <a:gdLst/>
            <a:ahLst/>
            <a:cxnLst>
              <a:cxn ang="0">
                <a:pos x="38" y="71"/>
              </a:cxn>
              <a:cxn ang="0">
                <a:pos x="55" y="41"/>
              </a:cxn>
              <a:cxn ang="0">
                <a:pos x="39" y="25"/>
              </a:cxn>
              <a:cxn ang="0">
                <a:pos x="13" y="36"/>
              </a:cxn>
              <a:cxn ang="0">
                <a:pos x="0" y="36"/>
              </a:cxn>
              <a:cxn ang="0">
                <a:pos x="0" y="12"/>
              </a:cxn>
              <a:cxn ang="0">
                <a:pos x="41" y="0"/>
              </a:cxn>
              <a:cxn ang="0">
                <a:pos x="90" y="40"/>
              </a:cxn>
              <a:cxn ang="0">
                <a:pos x="67" y="79"/>
              </a:cxn>
              <a:cxn ang="0">
                <a:pos x="46" y="112"/>
              </a:cxn>
              <a:cxn ang="0">
                <a:pos x="23" y="112"/>
              </a:cxn>
              <a:cxn ang="0">
                <a:pos x="38" y="71"/>
              </a:cxn>
              <a:cxn ang="0">
                <a:pos x="18" y="141"/>
              </a:cxn>
              <a:cxn ang="0">
                <a:pos x="36" y="123"/>
              </a:cxn>
              <a:cxn ang="0">
                <a:pos x="54" y="141"/>
              </a:cxn>
              <a:cxn ang="0">
                <a:pos x="36" y="159"/>
              </a:cxn>
              <a:cxn ang="0">
                <a:pos x="18" y="141"/>
              </a:cxn>
            </a:cxnLst>
            <a:rect l="0" t="0" r="r" b="b"/>
            <a:pathLst>
              <a:path w="90" h="159">
                <a:moveTo>
                  <a:pt x="38" y="71"/>
                </a:moveTo>
                <a:cubicBezTo>
                  <a:pt x="47" y="62"/>
                  <a:pt x="55" y="53"/>
                  <a:pt x="55" y="41"/>
                </a:cubicBezTo>
                <a:cubicBezTo>
                  <a:pt x="55" y="31"/>
                  <a:pt x="48" y="25"/>
                  <a:pt x="39" y="25"/>
                </a:cubicBezTo>
                <a:cubicBezTo>
                  <a:pt x="27" y="25"/>
                  <a:pt x="19" y="30"/>
                  <a:pt x="13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2"/>
                  <a:pt x="0" y="12"/>
                  <a:pt x="0" y="12"/>
                </a:cubicBezTo>
                <a:cubicBezTo>
                  <a:pt x="11" y="5"/>
                  <a:pt x="24" y="0"/>
                  <a:pt x="41" y="0"/>
                </a:cubicBezTo>
                <a:cubicBezTo>
                  <a:pt x="71" y="0"/>
                  <a:pt x="90" y="14"/>
                  <a:pt x="90" y="40"/>
                </a:cubicBezTo>
                <a:cubicBezTo>
                  <a:pt x="90" y="57"/>
                  <a:pt x="81" y="68"/>
                  <a:pt x="67" y="79"/>
                </a:cubicBezTo>
                <a:cubicBezTo>
                  <a:pt x="54" y="91"/>
                  <a:pt x="45" y="96"/>
                  <a:pt x="46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1" y="95"/>
                  <a:pt x="23" y="86"/>
                  <a:pt x="38" y="71"/>
                </a:cubicBezTo>
                <a:close/>
                <a:moveTo>
                  <a:pt x="18" y="141"/>
                </a:moveTo>
                <a:cubicBezTo>
                  <a:pt x="18" y="131"/>
                  <a:pt x="26" y="123"/>
                  <a:pt x="36" y="123"/>
                </a:cubicBezTo>
                <a:cubicBezTo>
                  <a:pt x="46" y="123"/>
                  <a:pt x="54" y="131"/>
                  <a:pt x="54" y="141"/>
                </a:cubicBezTo>
                <a:cubicBezTo>
                  <a:pt x="54" y="151"/>
                  <a:pt x="46" y="159"/>
                  <a:pt x="36" y="159"/>
                </a:cubicBezTo>
                <a:cubicBezTo>
                  <a:pt x="26" y="159"/>
                  <a:pt x="18" y="151"/>
                  <a:pt x="18" y="1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ABE8DC0A-6666-4D15-A128-F093549294B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553229" y="2848222"/>
            <a:ext cx="3230784" cy="142224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Ins="756000" rtlCol="0" anchor="t">
            <a:noAutofit/>
          </a:bodyPr>
          <a:lstStyle>
            <a:lvl1pPr marL="180975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1pPr>
            <a:lvl2pPr marL="360000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2pPr>
            <a:lvl3pPr marL="540000" indent="-180000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3pPr>
            <a:lvl4pPr marL="720000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4pPr>
            <a:lvl5pPr marL="898525" indent="-180975" algn="l" defTabSz="900000" rtl="0" eaLnBrk="1" latinLnBrk="0" hangingPunct="1">
              <a:buClr>
                <a:schemeClr val="accent1"/>
              </a:buClr>
              <a:buSzPct val="125000"/>
              <a:buFont typeface="Arial" pitchFamily="34" charset="0"/>
              <a:buChar char="›"/>
            </a:lvl5pPr>
            <a:lvl6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6pPr>
            <a:lvl7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7pPr>
            <a:lvl8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8pPr>
            <a:lvl9pPr marL="900000" indent="-180000" algn="l" defTabSz="900000" rtl="0" eaLnBrk="1" latinLnBrk="0" hangingPunct="1">
              <a:buClr>
                <a:schemeClr val="accent1"/>
              </a:buClr>
              <a:buSzPct val="125000"/>
              <a:buFont typeface="Arial" panose="020B0604020202020204" pitchFamily="34" charset="0"/>
              <a:buChar char="›"/>
            </a:lvl9pPr>
          </a:lstStyle>
          <a:p>
            <a:pPr marL="216000" indent="0">
              <a:spcAft>
                <a:spcPts val="300"/>
              </a:spcAft>
              <a:buNone/>
            </a:pPr>
            <a:r>
              <a:rPr lang="en-US" sz="1600" b="1" dirty="0">
                <a:solidFill>
                  <a:schemeClr val="accent6"/>
                </a:solidFill>
              </a:rPr>
              <a:t>Impact on investment decisions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Risk of past investments turn unprofitable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Pillar 2 to impact future investment </a:t>
            </a:r>
          </a:p>
          <a:p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8" name="Freeform 270">
            <a:extLst>
              <a:ext uri="{FF2B5EF4-FFF2-40B4-BE49-F238E27FC236}">
                <a16:creationId xmlns:a16="http://schemas.microsoft.com/office/drawing/2014/main" id="{67FCE430-F9B8-459C-A501-76A2F837DE5F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1444925" y="2902301"/>
            <a:ext cx="270283" cy="500649"/>
          </a:xfrm>
          <a:custGeom>
            <a:avLst/>
            <a:gdLst/>
            <a:ahLst/>
            <a:cxnLst>
              <a:cxn ang="0">
                <a:pos x="38" y="71"/>
              </a:cxn>
              <a:cxn ang="0">
                <a:pos x="55" y="41"/>
              </a:cxn>
              <a:cxn ang="0">
                <a:pos x="39" y="25"/>
              </a:cxn>
              <a:cxn ang="0">
                <a:pos x="13" y="36"/>
              </a:cxn>
              <a:cxn ang="0">
                <a:pos x="0" y="36"/>
              </a:cxn>
              <a:cxn ang="0">
                <a:pos x="0" y="12"/>
              </a:cxn>
              <a:cxn ang="0">
                <a:pos x="41" y="0"/>
              </a:cxn>
              <a:cxn ang="0">
                <a:pos x="90" y="40"/>
              </a:cxn>
              <a:cxn ang="0">
                <a:pos x="67" y="79"/>
              </a:cxn>
              <a:cxn ang="0">
                <a:pos x="46" y="112"/>
              </a:cxn>
              <a:cxn ang="0">
                <a:pos x="23" y="112"/>
              </a:cxn>
              <a:cxn ang="0">
                <a:pos x="38" y="71"/>
              </a:cxn>
              <a:cxn ang="0">
                <a:pos x="18" y="141"/>
              </a:cxn>
              <a:cxn ang="0">
                <a:pos x="36" y="123"/>
              </a:cxn>
              <a:cxn ang="0">
                <a:pos x="54" y="141"/>
              </a:cxn>
              <a:cxn ang="0">
                <a:pos x="36" y="159"/>
              </a:cxn>
              <a:cxn ang="0">
                <a:pos x="18" y="141"/>
              </a:cxn>
            </a:cxnLst>
            <a:rect l="0" t="0" r="r" b="b"/>
            <a:pathLst>
              <a:path w="90" h="159">
                <a:moveTo>
                  <a:pt x="38" y="71"/>
                </a:moveTo>
                <a:cubicBezTo>
                  <a:pt x="47" y="62"/>
                  <a:pt x="55" y="53"/>
                  <a:pt x="55" y="41"/>
                </a:cubicBezTo>
                <a:cubicBezTo>
                  <a:pt x="55" y="31"/>
                  <a:pt x="48" y="25"/>
                  <a:pt x="39" y="25"/>
                </a:cubicBezTo>
                <a:cubicBezTo>
                  <a:pt x="27" y="25"/>
                  <a:pt x="19" y="30"/>
                  <a:pt x="13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2"/>
                  <a:pt x="0" y="12"/>
                  <a:pt x="0" y="12"/>
                </a:cubicBezTo>
                <a:cubicBezTo>
                  <a:pt x="11" y="5"/>
                  <a:pt x="24" y="0"/>
                  <a:pt x="41" y="0"/>
                </a:cubicBezTo>
                <a:cubicBezTo>
                  <a:pt x="71" y="0"/>
                  <a:pt x="90" y="14"/>
                  <a:pt x="90" y="40"/>
                </a:cubicBezTo>
                <a:cubicBezTo>
                  <a:pt x="90" y="57"/>
                  <a:pt x="81" y="68"/>
                  <a:pt x="67" y="79"/>
                </a:cubicBezTo>
                <a:cubicBezTo>
                  <a:pt x="54" y="91"/>
                  <a:pt x="45" y="96"/>
                  <a:pt x="46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1" y="95"/>
                  <a:pt x="23" y="86"/>
                  <a:pt x="38" y="71"/>
                </a:cubicBezTo>
                <a:close/>
                <a:moveTo>
                  <a:pt x="18" y="141"/>
                </a:moveTo>
                <a:cubicBezTo>
                  <a:pt x="18" y="131"/>
                  <a:pt x="26" y="123"/>
                  <a:pt x="36" y="123"/>
                </a:cubicBezTo>
                <a:cubicBezTo>
                  <a:pt x="46" y="123"/>
                  <a:pt x="54" y="131"/>
                  <a:pt x="54" y="141"/>
                </a:cubicBezTo>
                <a:cubicBezTo>
                  <a:pt x="54" y="151"/>
                  <a:pt x="46" y="159"/>
                  <a:pt x="36" y="159"/>
                </a:cubicBezTo>
                <a:cubicBezTo>
                  <a:pt x="26" y="159"/>
                  <a:pt x="18" y="151"/>
                  <a:pt x="18" y="1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7C58D6A8-5786-40B5-A52E-12321BB64469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059" y="2260887"/>
            <a:ext cx="299077" cy="29907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ECA33EC8-00DE-421A-A275-0A561C9F42D1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4920" y="3514188"/>
            <a:ext cx="299077" cy="29907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37556E-A98F-4681-9D38-E3A4F7F8097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1085" y="4912305"/>
            <a:ext cx="299077" cy="29907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5FA94137-690A-4C47-A155-B31BDCD0D29E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00071" y="2739375"/>
            <a:ext cx="299077" cy="29907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Oval 20">
            <a:extLst>
              <a:ext uri="{FF2B5EF4-FFF2-40B4-BE49-F238E27FC236}">
                <a16:creationId xmlns:a16="http://schemas.microsoft.com/office/drawing/2014/main" id="{1A8122F9-9D52-46A2-BE39-4B3585C4D13E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489279" y="4405336"/>
            <a:ext cx="299077" cy="29907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96265" tIns="48133" rIns="96265" bIns="48133" anchor="ctr"/>
          <a:lstStyle/>
          <a:p>
            <a:pPr algn="ctr" defTabSz="962694"/>
            <a:r>
              <a:rPr lang="en-US" sz="1662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4" name="Freeform 270">
            <a:extLst>
              <a:ext uri="{FF2B5EF4-FFF2-40B4-BE49-F238E27FC236}">
                <a16:creationId xmlns:a16="http://schemas.microsoft.com/office/drawing/2014/main" id="{850DF443-BE33-493A-9E9D-8A9420F0CFD2}"/>
              </a:ext>
            </a:extLst>
          </p:cNvPr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3542459" y="2393456"/>
            <a:ext cx="252789" cy="497267"/>
          </a:xfrm>
          <a:custGeom>
            <a:avLst/>
            <a:gdLst/>
            <a:ahLst/>
            <a:cxnLst>
              <a:cxn ang="0">
                <a:pos x="38" y="71"/>
              </a:cxn>
              <a:cxn ang="0">
                <a:pos x="55" y="41"/>
              </a:cxn>
              <a:cxn ang="0">
                <a:pos x="39" y="25"/>
              </a:cxn>
              <a:cxn ang="0">
                <a:pos x="13" y="36"/>
              </a:cxn>
              <a:cxn ang="0">
                <a:pos x="0" y="36"/>
              </a:cxn>
              <a:cxn ang="0">
                <a:pos x="0" y="12"/>
              </a:cxn>
              <a:cxn ang="0">
                <a:pos x="41" y="0"/>
              </a:cxn>
              <a:cxn ang="0">
                <a:pos x="90" y="40"/>
              </a:cxn>
              <a:cxn ang="0">
                <a:pos x="67" y="79"/>
              </a:cxn>
              <a:cxn ang="0">
                <a:pos x="46" y="112"/>
              </a:cxn>
              <a:cxn ang="0">
                <a:pos x="23" y="112"/>
              </a:cxn>
              <a:cxn ang="0">
                <a:pos x="38" y="71"/>
              </a:cxn>
              <a:cxn ang="0">
                <a:pos x="18" y="141"/>
              </a:cxn>
              <a:cxn ang="0">
                <a:pos x="36" y="123"/>
              </a:cxn>
              <a:cxn ang="0">
                <a:pos x="54" y="141"/>
              </a:cxn>
              <a:cxn ang="0">
                <a:pos x="36" y="159"/>
              </a:cxn>
              <a:cxn ang="0">
                <a:pos x="18" y="141"/>
              </a:cxn>
            </a:cxnLst>
            <a:rect l="0" t="0" r="r" b="b"/>
            <a:pathLst>
              <a:path w="90" h="159">
                <a:moveTo>
                  <a:pt x="38" y="71"/>
                </a:moveTo>
                <a:cubicBezTo>
                  <a:pt x="47" y="62"/>
                  <a:pt x="55" y="53"/>
                  <a:pt x="55" y="41"/>
                </a:cubicBezTo>
                <a:cubicBezTo>
                  <a:pt x="55" y="31"/>
                  <a:pt x="48" y="25"/>
                  <a:pt x="39" y="25"/>
                </a:cubicBezTo>
                <a:cubicBezTo>
                  <a:pt x="27" y="25"/>
                  <a:pt x="19" y="30"/>
                  <a:pt x="13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2"/>
                  <a:pt x="0" y="12"/>
                  <a:pt x="0" y="12"/>
                </a:cubicBezTo>
                <a:cubicBezTo>
                  <a:pt x="11" y="5"/>
                  <a:pt x="24" y="0"/>
                  <a:pt x="41" y="0"/>
                </a:cubicBezTo>
                <a:cubicBezTo>
                  <a:pt x="71" y="0"/>
                  <a:pt x="90" y="14"/>
                  <a:pt x="90" y="40"/>
                </a:cubicBezTo>
                <a:cubicBezTo>
                  <a:pt x="90" y="57"/>
                  <a:pt x="81" y="68"/>
                  <a:pt x="67" y="79"/>
                </a:cubicBezTo>
                <a:cubicBezTo>
                  <a:pt x="54" y="91"/>
                  <a:pt x="45" y="96"/>
                  <a:pt x="46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1" y="95"/>
                  <a:pt x="23" y="86"/>
                  <a:pt x="38" y="71"/>
                </a:cubicBezTo>
                <a:close/>
                <a:moveTo>
                  <a:pt x="18" y="141"/>
                </a:moveTo>
                <a:cubicBezTo>
                  <a:pt x="18" y="131"/>
                  <a:pt x="26" y="123"/>
                  <a:pt x="36" y="123"/>
                </a:cubicBezTo>
                <a:cubicBezTo>
                  <a:pt x="46" y="123"/>
                  <a:pt x="54" y="131"/>
                  <a:pt x="54" y="141"/>
                </a:cubicBezTo>
                <a:cubicBezTo>
                  <a:pt x="54" y="151"/>
                  <a:pt x="46" y="159"/>
                  <a:pt x="36" y="159"/>
                </a:cubicBezTo>
                <a:cubicBezTo>
                  <a:pt x="26" y="159"/>
                  <a:pt x="18" y="151"/>
                  <a:pt x="18" y="1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MIO_OBJECT4">
            <a:extLst>
              <a:ext uri="{FF2B5EF4-FFF2-40B4-BE49-F238E27FC236}">
                <a16:creationId xmlns:a16="http://schemas.microsoft.com/office/drawing/2014/main" id="{C43DB2F8-FDAE-4FFC-813E-F4A664AEC84C}"/>
              </a:ext>
            </a:extLst>
          </p:cNvPr>
          <p:cNvSpPr>
            <a:spLocks noChangeArrowheads="1"/>
          </p:cNvSpPr>
          <p:nvPr/>
        </p:nvSpPr>
        <p:spPr bwMode="auto">
          <a:xfrm rot="19934753">
            <a:off x="5208068" y="3430803"/>
            <a:ext cx="3289073" cy="1561685"/>
          </a:xfrm>
          <a:prstGeom prst="rightArrow">
            <a:avLst>
              <a:gd name="adj1" fmla="val 50000"/>
              <a:gd name="adj2" fmla="val 52097"/>
            </a:avLst>
          </a:prstGeom>
          <a:solidFill>
            <a:schemeClr val="accent1"/>
          </a:solidFill>
          <a:ln w="9525" cap="flat">
            <a:solidFill>
              <a:srgbClr val="BFBFBF"/>
            </a:solidFill>
            <a:prstDash val="solid"/>
            <a:miter lim="800000"/>
            <a:headEnd/>
            <a:tailEnd/>
          </a:ln>
        </p:spPr>
        <p:txBody>
          <a:bodyPr lIns="80134" tIns="40067" rIns="80134" bIns="40067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Tax Credit Schemes</a:t>
            </a:r>
          </a:p>
        </p:txBody>
      </p:sp>
      <p:sp>
        <p:nvSpPr>
          <p:cNvPr id="26" name="MIO_OBJECT5">
            <a:extLst>
              <a:ext uri="{FF2B5EF4-FFF2-40B4-BE49-F238E27FC236}">
                <a16:creationId xmlns:a16="http://schemas.microsoft.com/office/drawing/2014/main" id="{5619D4A0-1F36-4060-828D-FC55C4DE7A4A}"/>
              </a:ext>
            </a:extLst>
          </p:cNvPr>
          <p:cNvSpPr>
            <a:spLocks noChangeArrowheads="1"/>
          </p:cNvSpPr>
          <p:nvPr/>
        </p:nvSpPr>
        <p:spPr bwMode="auto">
          <a:xfrm rot="19949968" flipH="1">
            <a:off x="3948242" y="3038453"/>
            <a:ext cx="3276433" cy="1578079"/>
          </a:xfrm>
          <a:prstGeom prst="rightArrow">
            <a:avLst>
              <a:gd name="adj1" fmla="val 50000"/>
              <a:gd name="adj2" fmla="val 52077"/>
            </a:avLst>
          </a:prstGeom>
          <a:solidFill>
            <a:srgbClr val="5F5F5F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vert="horz" lIns="80134" tIns="40067" rIns="80134" bIns="40067" anchor="ctr"/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Qualification</a:t>
            </a:r>
          </a:p>
        </p:txBody>
      </p:sp>
      <p:pic>
        <p:nvPicPr>
          <p:cNvPr id="28" name="Continental Logo Yellow" descr="Continental_Logo_Yellow_sRGB.jpg">
            <a:extLst>
              <a:ext uri="{FF2B5EF4-FFF2-40B4-BE49-F238E27FC236}">
                <a16:creationId xmlns:a16="http://schemas.microsoft.com/office/drawing/2014/main" id="{ACE8F55A-1F98-4028-9556-627F2122BA4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531903" y="1272047"/>
            <a:ext cx="1616702" cy="4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0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</a:rPr>
              <a:t>Pillar 2 impact with respect to tax incentives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Belgium as an example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496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ETR in a jurisdiction is based on fraction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		Adjusted Covered Taxes   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		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			Net Qualifying Income      </a:t>
            </a:r>
            <a:endParaRPr lang="en-US" i="1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Belgium: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50" dirty="0">
              <a:solidFill>
                <a:schemeClr val="bg1"/>
              </a:solidFill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25% nominal CIT rate —  Broad tax base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u="sng" dirty="0">
                <a:solidFill>
                  <a:schemeClr val="bg1"/>
                </a:solidFill>
              </a:rPr>
              <a:t>But</a:t>
            </a:r>
            <a:r>
              <a:rPr lang="en-US" sz="2400" dirty="0">
                <a:solidFill>
                  <a:schemeClr val="bg1"/>
                </a:solidFill>
              </a:rPr>
              <a:t> significant Tax Incentives, mainly focused on R&amp;D  — Strong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biopharmaceutical industry, among others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515566" y="290287"/>
            <a:ext cx="9255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Tax Incentives in a Non-Low Tax Jurisdiction </a:t>
            </a:r>
            <a:endParaRPr lang="it-IT" sz="4000" dirty="0">
              <a:latin typeface="+mj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025196-39DB-2D1A-8CB6-61463BA979FE}"/>
              </a:ext>
            </a:extLst>
          </p:cNvPr>
          <p:cNvCxnSpPr/>
          <p:nvPr/>
        </p:nvCxnSpPr>
        <p:spPr>
          <a:xfrm>
            <a:off x="3467100" y="2727960"/>
            <a:ext cx="291084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6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066661" cy="5140171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u="sng" dirty="0">
                <a:solidFill>
                  <a:schemeClr val="bg1"/>
                </a:solidFill>
              </a:rPr>
              <a:t>The “Innovation Income Deduction” (IID)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(cf. BEPS Action 5)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Belgian Entities are exempt from CIT on 85% of the net income they derive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certain IP rights — Exemption however limited by the “nexus fraction”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</a:rPr>
              <a:t>Theoretically, this incentive could bring the </a:t>
            </a:r>
            <a:r>
              <a:rPr lang="en-US" dirty="0">
                <a:solidFill>
                  <a:schemeClr val="bg1"/>
                </a:solidFill>
              </a:rPr>
              <a:t>ETR down to 3.75%</a:t>
            </a:r>
          </a:p>
          <a:p>
            <a:pPr lvl="1" algn="l">
              <a:spcBef>
                <a:spcPts val="1000"/>
              </a:spcBef>
              <a:defRPr/>
            </a:pPr>
            <a:endParaRPr lang="en-US" sz="12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lvl="1" algn="l">
              <a:spcBef>
                <a:spcPts val="1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		25% x ( 100 - 85) = 3.75	</a:t>
            </a:r>
          </a:p>
          <a:p>
            <a:pPr lvl="1" algn="l">
              <a:spcBef>
                <a:spcPts val="1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ETR around 10% more realistic, because of the nexus fraction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	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489620" y="339448"/>
            <a:ext cx="9080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Income Exemption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5268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0897054" cy="5140171"/>
          </a:xfrm>
        </p:spPr>
        <p:txBody>
          <a:bodyPr/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Gap between ETR and 15% will be covered by the QDMTT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Still a 10% tax rate reduction compared to the statutory 25% rate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Jurisdictional blending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Substance-based income exclusion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De minimis exclusion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Entities not within the scope of Pillar 2 could still benefit fully from the deduction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F86ADAEF-79E1-8C77-21B0-92A6CECF4CED}"/>
              </a:ext>
            </a:extLst>
          </p:cNvPr>
          <p:cNvSpPr txBox="1"/>
          <p:nvPr/>
        </p:nvSpPr>
        <p:spPr>
          <a:xfrm>
            <a:off x="514202" y="299054"/>
            <a:ext cx="9080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Income Exemption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74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DBDC130-C434-3D81-92B0-757B6062B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8"/>
          <a:stretch/>
        </p:blipFill>
        <p:spPr>
          <a:xfrm>
            <a:off x="-1" y="1208690"/>
            <a:ext cx="12196047" cy="5649310"/>
          </a:xfrm>
          <a:prstGeom prst="rect">
            <a:avLst/>
          </a:prstGeom>
        </p:spPr>
      </p:pic>
      <p:sp>
        <p:nvSpPr>
          <p:cNvPr id="6" name="CasellaDiTesto 8">
            <a:extLst>
              <a:ext uri="{FF2B5EF4-FFF2-40B4-BE49-F238E27FC236}">
                <a16:creationId xmlns:a16="http://schemas.microsoft.com/office/drawing/2014/main" id="{0B540B4A-B74C-F842-DF99-F0511DDDE06F}"/>
              </a:ext>
            </a:extLst>
          </p:cNvPr>
          <p:cNvSpPr txBox="1"/>
          <p:nvPr/>
        </p:nvSpPr>
        <p:spPr>
          <a:xfrm>
            <a:off x="934373" y="332328"/>
            <a:ext cx="8672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The framework of the directive and its challenges</a:t>
            </a:r>
            <a:endParaRPr lang="en-NL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BC70F-BEF1-7B5B-2D00-20C265CF1C08}"/>
              </a:ext>
            </a:extLst>
          </p:cNvPr>
          <p:cNvSpPr txBox="1"/>
          <p:nvPr/>
        </p:nvSpPr>
        <p:spPr>
          <a:xfrm>
            <a:off x="11118850" y="6144683"/>
            <a:ext cx="866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200" dirty="0">
                <a:solidFill>
                  <a:srgbClr val="6B729E"/>
                </a:solidFill>
                <a:latin typeface="PT Sans" panose="020B0503020203020204" pitchFamily="34" charset="77"/>
              </a:rPr>
              <a:t>IFA©2023</a:t>
            </a:r>
          </a:p>
        </p:txBody>
      </p:sp>
    </p:spTree>
    <p:extLst>
      <p:ext uri="{BB962C8B-B14F-4D97-AF65-F5344CB8AC3E}">
        <p14:creationId xmlns:p14="http://schemas.microsoft.com/office/powerpoint/2010/main" val="323370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algn="l">
              <a:defRPr/>
            </a:pPr>
            <a:r>
              <a:rPr lang="en-US" sz="2800" u="sng" dirty="0">
                <a:solidFill>
                  <a:schemeClr val="bg1"/>
                </a:solidFill>
              </a:rPr>
              <a:t>Tax credit for R&amp;D investments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Computed on the cost of environment-friendly investments in R&amp;D and patents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Example: qualifying investment of 100 in a patent</a:t>
            </a: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         100 x </a:t>
            </a:r>
            <a:r>
              <a:rPr lang="en-US" dirty="0">
                <a:solidFill>
                  <a:schemeClr val="bg1"/>
                </a:solidFill>
              </a:rPr>
              <a:t>13.5% x 25% = 3.375 tax credit</a:t>
            </a:r>
          </a:p>
          <a:p>
            <a:pPr algn="l">
              <a:defRPr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   </a:t>
            </a:r>
            <a:endParaRPr lang="en-US" sz="400" dirty="0">
              <a:solidFill>
                <a:schemeClr val="bg1"/>
              </a:solidFill>
              <a:highlight>
                <a:srgbClr val="0000FF"/>
              </a:highlight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Deducted from CIT, carried-over and refundable after </a:t>
            </a:r>
            <a:r>
              <a:rPr lang="en-US" u="sng" dirty="0">
                <a:solidFill>
                  <a:schemeClr val="bg1"/>
                </a:solidFill>
              </a:rPr>
              <a:t>five</a:t>
            </a:r>
            <a:r>
              <a:rPr lang="en-US" dirty="0">
                <a:solidFill>
                  <a:schemeClr val="bg1"/>
                </a:solidFill>
              </a:rPr>
              <a:t> years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74522CDC-2548-1F80-6FC8-C5413E54B1B6}"/>
              </a:ext>
            </a:extLst>
          </p:cNvPr>
          <p:cNvSpPr txBox="1"/>
          <p:nvPr/>
        </p:nvSpPr>
        <p:spPr>
          <a:xfrm>
            <a:off x="506360" y="299054"/>
            <a:ext cx="8955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Tax Credit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27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Because refundable after five years only, reduces the Covered Taxes</a:t>
            </a:r>
            <a:r>
              <a:rPr lang="en-US" dirty="0">
                <a:solidFill>
                  <a:schemeClr val="bg1"/>
                </a:solidFill>
              </a:rPr>
              <a:t> (not a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“qualified refundable tax credit”)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600" dirty="0">
              <a:solidFill>
                <a:schemeClr val="bg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   		</a:t>
            </a:r>
            <a:r>
              <a:rPr lang="en-US" sz="2400" dirty="0">
                <a:solidFill>
                  <a:schemeClr val="bg1"/>
                </a:solidFill>
              </a:rPr>
              <a:t>Covered Taxes                25  </a:t>
            </a:r>
            <a:r>
              <a:rPr lang="en-US" sz="2400" dirty="0">
                <a:solidFill>
                  <a:srgbClr val="FFC000"/>
                </a:solidFill>
              </a:rPr>
              <a:t>-  15</a:t>
            </a:r>
          </a:p>
          <a:p>
            <a:pPr lvl="1" algn="l">
              <a:spcBef>
                <a:spcPts val="1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		Qualifying income            100                </a:t>
            </a:r>
          </a:p>
          <a:p>
            <a:pPr lvl="1" algn="l">
              <a:spcBef>
                <a:spcPts val="100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If refundable after </a:t>
            </a:r>
            <a:r>
              <a:rPr lang="en-US" u="sng" dirty="0">
                <a:solidFill>
                  <a:schemeClr val="bg1"/>
                </a:solidFill>
              </a:rPr>
              <a:t>four</a:t>
            </a:r>
            <a:r>
              <a:rPr lang="en-US" dirty="0">
                <a:solidFill>
                  <a:schemeClr val="bg1"/>
                </a:solidFill>
              </a:rPr>
              <a:t> years, becomes a “qualified refundable tax credit” 	</a:t>
            </a:r>
          </a:p>
          <a:p>
            <a:pPr algn="l">
              <a:defRPr/>
            </a:pPr>
            <a:r>
              <a:rPr lang="en-US" sz="800" dirty="0">
                <a:solidFill>
                  <a:schemeClr val="bg1"/>
                </a:solidFill>
              </a:rPr>
              <a:t>	</a:t>
            </a: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 algn="l">
              <a:spcBef>
                <a:spcPts val="1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		Covered Taxes                     25 </a:t>
            </a:r>
          </a:p>
          <a:p>
            <a:pPr lvl="1" algn="l">
              <a:spcBef>
                <a:spcPts val="1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		Qualifying income         100 </a:t>
            </a:r>
            <a:r>
              <a:rPr lang="en-US" sz="2400" dirty="0">
                <a:solidFill>
                  <a:srgbClr val="FFC000"/>
                </a:solidFill>
              </a:rPr>
              <a:t>+ 15        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40222-EBAF-0F5D-F598-BE6B5462E4CD}"/>
              </a:ext>
            </a:extLst>
          </p:cNvPr>
          <p:cNvCxnSpPr>
            <a:cxnSpLocks/>
          </p:cNvCxnSpPr>
          <p:nvPr/>
        </p:nvCxnSpPr>
        <p:spPr>
          <a:xfrm>
            <a:off x="5299168" y="2864874"/>
            <a:ext cx="11802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id="{5331FADE-B4D2-0631-F98F-7430F2FD31E4}"/>
              </a:ext>
            </a:extLst>
          </p:cNvPr>
          <p:cNvCxnSpPr>
            <a:cxnSpLocks/>
          </p:cNvCxnSpPr>
          <p:nvPr/>
        </p:nvCxnSpPr>
        <p:spPr>
          <a:xfrm>
            <a:off x="5299168" y="4922766"/>
            <a:ext cx="12861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19">
            <a:extLst>
              <a:ext uri="{FF2B5EF4-FFF2-40B4-BE49-F238E27FC236}">
                <a16:creationId xmlns:a16="http://schemas.microsoft.com/office/drawing/2014/main" id="{8696655B-4685-8476-A0AC-73367F3D8A9C}"/>
              </a:ext>
            </a:extLst>
          </p:cNvPr>
          <p:cNvSpPr txBox="1"/>
          <p:nvPr/>
        </p:nvSpPr>
        <p:spPr>
          <a:xfrm>
            <a:off x="6643902" y="2634041"/>
            <a:ext cx="23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en-GB" dirty="0">
                <a:solidFill>
                  <a:schemeClr val="bg1"/>
                </a:solidFill>
              </a:rPr>
              <a:t>           </a:t>
            </a:r>
            <a:r>
              <a:rPr lang="en-GB" sz="2400" dirty="0">
                <a:solidFill>
                  <a:schemeClr val="bg1"/>
                </a:solidFill>
              </a:rPr>
              <a:t>ETR = 10%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65A181C0-7221-6B12-A38E-11A59589F31B}"/>
              </a:ext>
            </a:extLst>
          </p:cNvPr>
          <p:cNvSpPr txBox="1"/>
          <p:nvPr/>
        </p:nvSpPr>
        <p:spPr>
          <a:xfrm>
            <a:off x="6643902" y="4667086"/>
            <a:ext cx="231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          </a:t>
            </a:r>
            <a:r>
              <a:rPr lang="en-GB" sz="2400" dirty="0">
                <a:solidFill>
                  <a:schemeClr val="bg1"/>
                </a:solidFill>
              </a:rPr>
              <a:t>ETR = 21.7%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2953F997-4593-3064-AB09-63BEF8E25731}"/>
              </a:ext>
            </a:extLst>
          </p:cNvPr>
          <p:cNvSpPr txBox="1"/>
          <p:nvPr/>
        </p:nvSpPr>
        <p:spPr>
          <a:xfrm>
            <a:off x="540774" y="303140"/>
            <a:ext cx="8999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Tax Credit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68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0579964" cy="5140171"/>
          </a:xfrm>
        </p:spPr>
        <p:txBody>
          <a:bodyPr/>
          <a:lstStyle/>
          <a:p>
            <a:pPr algn="l">
              <a:defRPr/>
            </a:pPr>
            <a:r>
              <a:rPr lang="en-US" sz="2800" u="sng" dirty="0">
                <a:solidFill>
                  <a:schemeClr val="bg1"/>
                </a:solidFill>
              </a:rPr>
              <a:t>Payroll Tax Exemption</a:t>
            </a:r>
          </a:p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The employer can keep 80% of the PIT WHT applicable on qualified salaries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Not a reduction of Covered Taxes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Same mechanics as a taxable subsidy:  </a:t>
            </a:r>
          </a:p>
          <a:p>
            <a:pPr marL="266700" algn="l"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66700" algn="l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—&gt; i</a:t>
            </a:r>
            <a:r>
              <a:rPr lang="en-US" dirty="0" err="1">
                <a:solidFill>
                  <a:schemeClr val="bg1"/>
                </a:solidFill>
              </a:rPr>
              <a:t>ncreases</a:t>
            </a:r>
            <a:r>
              <a:rPr lang="en-US" dirty="0">
                <a:solidFill>
                  <a:schemeClr val="bg1"/>
                </a:solidFill>
              </a:rPr>
              <a:t> the taxable income under the CIT  </a:t>
            </a:r>
            <a:br>
              <a:rPr lang="en-US" dirty="0">
                <a:solidFill>
                  <a:schemeClr val="bg1"/>
                </a:solidFill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—&gt; d</a:t>
            </a:r>
            <a:r>
              <a:rPr lang="en-US" dirty="0" err="1">
                <a:solidFill>
                  <a:schemeClr val="bg1"/>
                </a:solidFill>
              </a:rPr>
              <a:t>oes</a:t>
            </a:r>
            <a:r>
              <a:rPr lang="en-US" dirty="0">
                <a:solidFill>
                  <a:schemeClr val="bg1"/>
                </a:solidFill>
              </a:rPr>
              <a:t> not decrease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ETR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it-IT" dirty="0"/>
              <a:t>	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512794" y="323870"/>
            <a:ext cx="9494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Reduction of other Taxes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5556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" y="1216179"/>
            <a:ext cx="11345774" cy="527888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How are developing countries affected? </a:t>
            </a:r>
            <a:r>
              <a:rPr lang="en-US" sz="4400" dirty="0">
                <a:solidFill>
                  <a:schemeClr val="bg1"/>
                </a:solidFill>
              </a:rPr>
              <a:t>It depends for each country: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How many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Georgia"/>
                <a:cs typeface="Georgia"/>
                <a:sym typeface="Georgia"/>
              </a:rPr>
              <a:t>MNE groups with an annual turnover of over EUR 750 million have constituent entity(ies) (CEs) with &gt; </a:t>
            </a:r>
            <a:r>
              <a:rPr lang="en-US" sz="4000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EUR 1M income and EUR 10M revenues with ≤ 15% country ETR and net income &gt; SBIE?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Developing Countries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9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13" y="1373786"/>
            <a:ext cx="11345774" cy="5278889"/>
          </a:xfrm>
        </p:spPr>
        <p:txBody>
          <a:bodyPr/>
          <a:lstStyle/>
          <a:p>
            <a:pPr marL="228600" lvl="0" indent="-228600" algn="l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sym typeface="Georgia"/>
              </a:rPr>
              <a:t>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pdated OECD </a:t>
            </a:r>
            <a:r>
              <a:rPr lang="en-US" sz="3600" dirty="0">
                <a:solidFill>
                  <a:schemeClr val="bg1"/>
                </a:solidFill>
                <a:sym typeface="Georgia"/>
              </a:rPr>
              <a:t>global Pillar 2 revenue estimates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: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2018 data: global estimated gains of USD 175B to USD 261B, with a central estimate of USD 220B (up from USD 175B based in 2017 data).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sym typeface="Georgia"/>
              </a:rPr>
              <a:t>N.B., assumes consistent application of GloBE rules across all jurisdictions; only low-taxed profit in low-tax jurisdictions modelled, evidence that much is in high-tax jurisdictions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solidFill>
                  <a:schemeClr val="bg1"/>
                </a:solidFill>
                <a:sym typeface="Georgia"/>
              </a:rPr>
              <a:t>No jurisdiction-group level model or estimates</a:t>
            </a:r>
            <a:r>
              <a:rPr lang="en-US" sz="3200" dirty="0">
                <a:solidFill>
                  <a:schemeClr val="bg1"/>
                </a:solidFill>
                <a:sym typeface="Georgia"/>
              </a:rPr>
              <a:t>, dependent on jurisdictional responses (QDMTTs).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Developing Countries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8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13" y="1373786"/>
            <a:ext cx="11345774" cy="5278889"/>
          </a:xfrm>
        </p:spPr>
        <p:txBody>
          <a:bodyPr/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For L-MICs Is Pillar 2 - worth it? </a:t>
            </a:r>
            <a:r>
              <a:rPr lang="en-US" sz="4000" dirty="0">
                <a:solidFill>
                  <a:schemeClr val="bg1"/>
                </a:solidFill>
                <a:sym typeface="Georgia"/>
              </a:rPr>
              <a:t>For how long? Is Pillar 1 required?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Potential QDMTT? </a:t>
            </a:r>
            <a:r>
              <a:rPr lang="en-US" sz="4000" dirty="0">
                <a:solidFill>
                  <a:schemeClr val="bg1"/>
                </a:solidFill>
                <a:sym typeface="Georgia"/>
              </a:rPr>
              <a:t>UTPR? </a:t>
            </a:r>
            <a:endParaRPr lang="en-US" sz="4000" dirty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Revenue? 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Stabilization? 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Impact on incentives? (See next slide)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Impact on investment?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Developing Countries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847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Developing Countries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Google Shape;297;p13">
            <a:extLst>
              <a:ext uri="{FF2B5EF4-FFF2-40B4-BE49-F238E27FC236}">
                <a16:creationId xmlns:a16="http://schemas.microsoft.com/office/drawing/2014/main" id="{27E3C5EA-40D9-EB3E-7102-AD42E058EC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373" y="1357459"/>
            <a:ext cx="9463392" cy="48991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98A6D-05B7-A046-9B32-EC7D442A77F8}"/>
              </a:ext>
            </a:extLst>
          </p:cNvPr>
          <p:cNvSpPr txBox="1"/>
          <p:nvPr/>
        </p:nvSpPr>
        <p:spPr>
          <a:xfrm>
            <a:off x="857839" y="6249885"/>
            <a:ext cx="7593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IISD and ISLP, A Guide for Developing Countries on How to Understand and Adapt to the Global Minimum Tax (Consultation draft)</a:t>
            </a:r>
          </a:p>
        </p:txBody>
      </p:sp>
    </p:spTree>
    <p:extLst>
      <p:ext uri="{BB962C8B-B14F-4D97-AF65-F5344CB8AC3E}">
        <p14:creationId xmlns:p14="http://schemas.microsoft.com/office/powerpoint/2010/main" val="25419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13" y="1373786"/>
            <a:ext cx="11345774" cy="5278889"/>
          </a:xfrm>
        </p:spPr>
        <p:txBody>
          <a:bodyPr/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Biden FY 2024 Budget proposes Pillar 2 comparable (not exactly conforming)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bg1"/>
                </a:solidFill>
                <a:sym typeface="Georgia"/>
              </a:rPr>
              <a:t>GILTI rate increase to 21%; repeal of QBAI</a:t>
            </a:r>
          </a:p>
          <a:p>
            <a:pPr marL="685800" lvl="1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Replacement of BEAT with UPTR (and QDMTT)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sym typeface="Georgia"/>
              </a:rPr>
              <a:t>No realistic chance of passage before 2025.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sym typeface="Georgia"/>
              </a:rPr>
              <a:t>Material uncertainty regarding implementation of Pillar 1 – treaty (2/3rds of Senate) or executive agreement (need legislation to authorize).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the United States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84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13" y="1373786"/>
            <a:ext cx="11345774" cy="5278889"/>
          </a:xfrm>
        </p:spPr>
        <p:txBody>
          <a:bodyPr/>
          <a:lstStyle/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Pillar 2 compromise on allocation of CFC taxes in “blended CFC tax regime” and QDMTT priority over </a:t>
            </a:r>
            <a:r>
              <a:rPr lang="en-US" sz="4000" dirty="0">
                <a:solidFill>
                  <a:schemeClr val="bg1"/>
                </a:solidFill>
                <a:sym typeface="Georgia"/>
              </a:rPr>
              <a:t>CFC taxes viewed favorably. 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Treatment of transferable credits still unclear, but likely favorable from US perspective – material political issue.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sym typeface="Georgia"/>
              </a:rPr>
              <a:t>Another political issue is whether other countries will comply. </a:t>
            </a:r>
          </a:p>
          <a:p>
            <a:pPr marL="228600" indent="-228600" algn="l">
              <a:buFont typeface="Arial" panose="020B0604020202020204" pitchFamily="34" charset="0"/>
              <a:buChar char="•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Georgia"/>
              </a:rPr>
              <a:t>US MNEs are modelling how they will be affected.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680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Perspective of the United States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647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8B6CCD-0BCE-6849-AC7E-749EAE291F48}"/>
              </a:ext>
            </a:extLst>
          </p:cNvPr>
          <p:cNvSpPr txBox="1">
            <a:spLocks/>
          </p:cNvSpPr>
          <p:nvPr/>
        </p:nvSpPr>
        <p:spPr>
          <a:xfrm>
            <a:off x="1020022" y="1539413"/>
            <a:ext cx="9966766" cy="8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77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F2861-E71A-5340-86B2-B06DCECA8C22}"/>
              </a:ext>
            </a:extLst>
          </p:cNvPr>
          <p:cNvSpPr txBox="1">
            <a:spLocks/>
          </p:cNvSpPr>
          <p:nvPr/>
        </p:nvSpPr>
        <p:spPr>
          <a:xfrm>
            <a:off x="1020022" y="2448045"/>
            <a:ext cx="9966766" cy="372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374BC-6A6E-9AF3-95CE-A5B60558257F}"/>
              </a:ext>
            </a:extLst>
          </p:cNvPr>
          <p:cNvSpPr txBox="1"/>
          <p:nvPr/>
        </p:nvSpPr>
        <p:spPr>
          <a:xfrm>
            <a:off x="1162834" y="1443068"/>
            <a:ext cx="857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F52E40-EE99-9518-1C55-63F2A34BDEE5}"/>
              </a:ext>
            </a:extLst>
          </p:cNvPr>
          <p:cNvSpPr txBox="1"/>
          <p:nvPr/>
        </p:nvSpPr>
        <p:spPr>
          <a:xfrm>
            <a:off x="1205212" y="3177877"/>
            <a:ext cx="906420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36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Dispute resolution issues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D67582-D48B-429B-74DF-CE198DAF30C7}"/>
              </a:ext>
            </a:extLst>
          </p:cNvPr>
          <p:cNvSpPr txBox="1"/>
          <p:nvPr/>
        </p:nvSpPr>
        <p:spPr>
          <a:xfrm>
            <a:off x="1848897" y="4557386"/>
            <a:ext cx="788475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" sz="2800" b="1" dirty="0">
                <a:solidFill>
                  <a:schemeClr val="bg1"/>
                </a:solidFill>
              </a:rPr>
              <a:t>R. </a:t>
            </a:r>
            <a:r>
              <a:rPr lang="es-ES" sz="2800" b="1" dirty="0" err="1">
                <a:solidFill>
                  <a:schemeClr val="bg1"/>
                </a:solidFill>
              </a:rPr>
              <a:t>Danon</a:t>
            </a:r>
            <a:r>
              <a:rPr lang="es-ES" sz="2800" b="1" dirty="0">
                <a:solidFill>
                  <a:schemeClr val="bg1"/>
                </a:solidFill>
              </a:rPr>
              <a:t>, G. </a:t>
            </a:r>
            <a:r>
              <a:rPr lang="es-ES" sz="2800" b="1" dirty="0" err="1">
                <a:solidFill>
                  <a:schemeClr val="bg1"/>
                </a:solidFill>
              </a:rPr>
              <a:t>Maisto</a:t>
            </a:r>
            <a:r>
              <a:rPr lang="es-ES" sz="2800" b="1" dirty="0">
                <a:solidFill>
                  <a:schemeClr val="bg1"/>
                </a:solidFill>
              </a:rPr>
              <a:t> and A. Martín Jiménez</a:t>
            </a:r>
          </a:p>
        </p:txBody>
      </p:sp>
    </p:spTree>
    <p:extLst>
      <p:ext uri="{BB962C8B-B14F-4D97-AF65-F5344CB8AC3E}">
        <p14:creationId xmlns:p14="http://schemas.microsoft.com/office/powerpoint/2010/main" val="1195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1325563"/>
            <a:ext cx="9144000" cy="2387600"/>
          </a:xfrm>
        </p:spPr>
        <p:txBody>
          <a:bodyPr/>
          <a:lstStyle/>
          <a:p>
            <a:r>
              <a:rPr lang="en-US" sz="4400" b="1" dirty="0" err="1">
                <a:solidFill>
                  <a:schemeClr val="bg1"/>
                </a:solidFill>
              </a:rPr>
              <a:t>GloBE</a:t>
            </a:r>
            <a:r>
              <a:rPr lang="en-US" sz="4400" b="1" dirty="0">
                <a:solidFill>
                  <a:schemeClr val="bg1"/>
                </a:solidFill>
              </a:rPr>
              <a:t> Model Rules &amp; the EU Directive: main differences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16BBBB9-2E21-48CF-9317-EF17F536F7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sz="4000" dirty="0">
              <a:solidFill>
                <a:schemeClr val="bg1"/>
              </a:solidFill>
            </a:endParaRPr>
          </a:p>
          <a:p>
            <a:endParaRPr lang="fi-FI" sz="4000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50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8B6CCD-0BCE-6849-AC7E-749EAE291F48}"/>
              </a:ext>
            </a:extLst>
          </p:cNvPr>
          <p:cNvSpPr txBox="1">
            <a:spLocks/>
          </p:cNvSpPr>
          <p:nvPr/>
        </p:nvSpPr>
        <p:spPr>
          <a:xfrm>
            <a:off x="1020022" y="1539413"/>
            <a:ext cx="9966766" cy="8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77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BF2861-E71A-5340-86B2-B06DCECA8C22}"/>
              </a:ext>
            </a:extLst>
          </p:cNvPr>
          <p:cNvSpPr txBox="1">
            <a:spLocks/>
          </p:cNvSpPr>
          <p:nvPr/>
        </p:nvSpPr>
        <p:spPr>
          <a:xfrm>
            <a:off x="1020022" y="1686507"/>
            <a:ext cx="9966766" cy="449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i="0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/>
                </a:solidFill>
                <a:latin typeface="PT Sans" panose="020B0503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The OECD Context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</a:rPr>
              <a:t>What solution?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600" dirty="0">
              <a:solidFill>
                <a:prstClr val="white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white"/>
                </a:solidFill>
              </a:rPr>
              <a:t>The domestic law solution by </a:t>
            </a:r>
            <a:r>
              <a:rPr lang="en-GB" sz="2600" dirty="0" err="1">
                <a:solidFill>
                  <a:prstClr val="white"/>
                </a:solidFill>
              </a:rPr>
              <a:t>Danon</a:t>
            </a:r>
            <a:r>
              <a:rPr lang="en-GB" sz="2600" dirty="0">
                <a:solidFill>
                  <a:prstClr val="white"/>
                </a:solidFill>
              </a:rPr>
              <a:t>, Gutmann, </a:t>
            </a:r>
            <a:r>
              <a:rPr lang="en-GB" sz="2600" dirty="0" err="1">
                <a:solidFill>
                  <a:prstClr val="white"/>
                </a:solidFill>
              </a:rPr>
              <a:t>Maisto</a:t>
            </a:r>
            <a:r>
              <a:rPr lang="en-GB" sz="2600" dirty="0">
                <a:solidFill>
                  <a:prstClr val="white"/>
                </a:solidFill>
              </a:rPr>
              <a:t> and Martín Jiménez</a:t>
            </a:r>
            <a:r>
              <a:rPr kumimoji="0" lang="en-GB" sz="260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?</a:t>
            </a:r>
          </a:p>
          <a:p>
            <a:pPr lvl="1">
              <a:spcBef>
                <a:spcPts val="1000"/>
              </a:spcBef>
              <a:defRPr/>
            </a:pPr>
            <a:r>
              <a:rPr lang="en-GB" sz="2200" baseline="0" dirty="0">
                <a:solidFill>
                  <a:prstClr val="white"/>
                </a:solidFill>
              </a:rPr>
              <a:t>Domestic law provision </a:t>
            </a:r>
            <a:endParaRPr lang="en-GB" sz="2200" dirty="0">
              <a:solidFill>
                <a:prstClr val="white"/>
              </a:solidFill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GB" sz="2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Architecture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GB" sz="2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77"/>
                <a:ea typeface="+mn-ea"/>
                <a:cs typeface="+mn-cs"/>
              </a:rPr>
              <a:t>Elements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85376E-7348-57CC-E543-D5606F9E7BEA}"/>
              </a:ext>
            </a:extLst>
          </p:cNvPr>
          <p:cNvSpPr txBox="1"/>
          <p:nvPr/>
        </p:nvSpPr>
        <p:spPr>
          <a:xfrm>
            <a:off x="2050573" y="496372"/>
            <a:ext cx="880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Dispute </a:t>
            </a:r>
            <a:r>
              <a:rPr lang="es-ES" sz="3200" dirty="0" err="1"/>
              <a:t>resolution</a:t>
            </a:r>
            <a:r>
              <a:rPr lang="es-ES" sz="3200" dirty="0"/>
              <a:t> </a:t>
            </a:r>
            <a:r>
              <a:rPr lang="es-ES" sz="3200" dirty="0" err="1"/>
              <a:t>for</a:t>
            </a:r>
            <a:r>
              <a:rPr lang="es-ES" sz="3200" dirty="0"/>
              <a:t> Pillar 2 and EU </a:t>
            </a:r>
            <a:r>
              <a:rPr lang="es-ES" sz="3200" dirty="0" err="1"/>
              <a:t>Law</a:t>
            </a:r>
            <a:r>
              <a:rPr lang="es-ES" sz="3200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2745635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6A750-3B50-1460-A912-3835D0A24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602" y="1549101"/>
            <a:ext cx="9144000" cy="4372984"/>
          </a:xfrm>
        </p:spPr>
        <p:txBody>
          <a:bodyPr/>
          <a:lstStyle/>
          <a:p>
            <a:pPr algn="l"/>
            <a:r>
              <a:rPr lang="es-ES" sz="4000" dirty="0">
                <a:solidFill>
                  <a:schemeClr val="bg1"/>
                </a:solidFill>
              </a:rPr>
              <a:t>-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 </a:t>
            </a:r>
            <a:r>
              <a:rPr lang="es-ES" sz="3600" b="1" dirty="0">
                <a:solidFill>
                  <a:schemeClr val="bg1"/>
                </a:solidFill>
              </a:rPr>
              <a:t>Will </a:t>
            </a:r>
            <a:r>
              <a:rPr lang="es-ES" sz="3600" b="1" dirty="0" err="1">
                <a:solidFill>
                  <a:schemeClr val="bg1"/>
                </a:solidFill>
              </a:rPr>
              <a:t>the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solution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depend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on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what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the</a:t>
            </a:r>
            <a:r>
              <a:rPr lang="es-ES" sz="3600" b="1" dirty="0">
                <a:solidFill>
                  <a:schemeClr val="bg1"/>
                </a:solidFill>
              </a:rPr>
              <a:t> OECD </a:t>
            </a:r>
            <a:r>
              <a:rPr lang="es-ES" sz="3600" b="1" dirty="0" err="1">
                <a:solidFill>
                  <a:schemeClr val="bg1"/>
                </a:solidFill>
              </a:rPr>
              <a:t>does</a:t>
            </a:r>
            <a:r>
              <a:rPr lang="es-ES" sz="3600" b="1" dirty="0">
                <a:solidFill>
                  <a:schemeClr val="bg1"/>
                </a:solidFill>
              </a:rPr>
              <a:t> (MTC v. </a:t>
            </a:r>
            <a:r>
              <a:rPr lang="es-ES" sz="3600" b="1" dirty="0" err="1">
                <a:solidFill>
                  <a:schemeClr val="bg1"/>
                </a:solidFill>
              </a:rPr>
              <a:t>domestic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law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provision</a:t>
            </a:r>
            <a:r>
              <a:rPr lang="es-ES" sz="3600" b="1" dirty="0">
                <a:solidFill>
                  <a:schemeClr val="bg1"/>
                </a:solidFill>
              </a:rPr>
              <a:t>)?</a:t>
            </a:r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-</a:t>
            </a:r>
            <a:r>
              <a:rPr lang="es-ES" sz="3600" b="1" dirty="0" err="1">
                <a:solidFill>
                  <a:schemeClr val="bg1"/>
                </a:solidFill>
              </a:rPr>
              <a:t>Is</a:t>
            </a:r>
            <a:r>
              <a:rPr lang="es-ES" sz="3600" b="1" dirty="0">
                <a:solidFill>
                  <a:schemeClr val="bg1"/>
                </a:solidFill>
              </a:rPr>
              <a:t> a </a:t>
            </a:r>
            <a:r>
              <a:rPr lang="es-ES" sz="3600" b="1" dirty="0" err="1">
                <a:solidFill>
                  <a:schemeClr val="bg1"/>
                </a:solidFill>
              </a:rPr>
              <a:t>specific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solution</a:t>
            </a:r>
            <a:r>
              <a:rPr lang="es-ES" sz="3600" b="1" dirty="0">
                <a:solidFill>
                  <a:schemeClr val="bg1"/>
                </a:solidFill>
              </a:rPr>
              <a:t> for Pilar 2 Directive </a:t>
            </a:r>
            <a:r>
              <a:rPr lang="es-ES" sz="3600" b="1" dirty="0" err="1">
                <a:solidFill>
                  <a:schemeClr val="bg1"/>
                </a:solidFill>
              </a:rPr>
              <a:t>needed</a:t>
            </a:r>
            <a:r>
              <a:rPr lang="es-ES" sz="3600" b="1" dirty="0">
                <a:solidFill>
                  <a:schemeClr val="bg1"/>
                </a:solidFill>
              </a:rPr>
              <a:t>? </a:t>
            </a:r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br>
              <a:rPr lang="es-ES" sz="3600" b="1" dirty="0">
                <a:solidFill>
                  <a:schemeClr val="bg1"/>
                </a:solidFill>
              </a:rPr>
            </a:br>
            <a:r>
              <a:rPr lang="es-ES" sz="3600" b="1" dirty="0">
                <a:solidFill>
                  <a:schemeClr val="bg1"/>
                </a:solidFill>
              </a:rPr>
              <a:t>- </a:t>
            </a:r>
            <a:r>
              <a:rPr lang="es-ES" sz="3600" b="1" dirty="0" err="1">
                <a:solidFill>
                  <a:schemeClr val="bg1"/>
                </a:solidFill>
              </a:rPr>
              <a:t>The</a:t>
            </a:r>
            <a:r>
              <a:rPr lang="es-ES" sz="3600" b="1" dirty="0">
                <a:solidFill>
                  <a:schemeClr val="bg1"/>
                </a:solidFill>
              </a:rPr>
              <a:t> </a:t>
            </a:r>
            <a:r>
              <a:rPr lang="es-ES" sz="3600" b="1" dirty="0" err="1">
                <a:solidFill>
                  <a:schemeClr val="bg1"/>
                </a:solidFill>
              </a:rPr>
              <a:t>third</a:t>
            </a:r>
            <a:r>
              <a:rPr lang="es-ES" sz="3600" b="1" dirty="0">
                <a:solidFill>
                  <a:schemeClr val="bg1"/>
                </a:solidFill>
              </a:rPr>
              <a:t> country </a:t>
            </a:r>
            <a:r>
              <a:rPr lang="es-ES" sz="3600" b="1" dirty="0" err="1">
                <a:solidFill>
                  <a:schemeClr val="bg1"/>
                </a:solidFill>
              </a:rPr>
              <a:t>problem</a:t>
            </a:r>
            <a:br>
              <a:rPr lang="es-ES" sz="3600" dirty="0">
                <a:solidFill>
                  <a:schemeClr val="bg1"/>
                </a:solidFill>
              </a:rPr>
            </a:b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74C2C-1BD3-8A31-1A15-3AF1A60CD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176" y="935915"/>
            <a:ext cx="9144000" cy="731520"/>
          </a:xfrm>
        </p:spPr>
        <p:txBody>
          <a:bodyPr/>
          <a:lstStyle/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 err="1"/>
              <a:t>dis</a:t>
            </a:r>
            <a:r>
              <a:rPr lang="es-ES" dirty="0"/>
              <a:t>-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AA659-B1AE-F6F8-5CF9-545B58E9D05A}"/>
              </a:ext>
            </a:extLst>
          </p:cNvPr>
          <p:cNvSpPr txBox="1"/>
          <p:nvPr/>
        </p:nvSpPr>
        <p:spPr>
          <a:xfrm>
            <a:off x="1510602" y="69191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Dispute </a:t>
            </a:r>
            <a:r>
              <a:rPr lang="es-ES" sz="2800" dirty="0" err="1"/>
              <a:t>Resolution</a:t>
            </a:r>
            <a:r>
              <a:rPr lang="es-ES" sz="2800" dirty="0"/>
              <a:t> </a:t>
            </a:r>
            <a:r>
              <a:rPr lang="es-ES" sz="2800" dirty="0" err="1"/>
              <a:t>for</a:t>
            </a:r>
            <a:r>
              <a:rPr lang="es-ES" sz="2800" dirty="0"/>
              <a:t> Pilar 2 and EU </a:t>
            </a:r>
            <a:r>
              <a:rPr lang="es-ES" sz="2800" dirty="0" err="1"/>
              <a:t>law</a:t>
            </a:r>
            <a:r>
              <a:rPr lang="es-ES" sz="2800" dirty="0"/>
              <a:t>: open </a:t>
            </a:r>
            <a:r>
              <a:rPr lang="es-ES" sz="2800" dirty="0" err="1"/>
              <a:t>questions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5130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Interpretation of the Directive and evolution of the commentaries provided by the Inclusive Framework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6611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+mj-lt"/>
              </a:rPr>
              <a:t>Discussion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4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BA6B2E5-0ABC-48AF-AA6F-47DD64A88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59" y="1465243"/>
            <a:ext cx="10862631" cy="204472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Pillar Two: MNE view on implementation</a:t>
            </a:r>
            <a:endParaRPr lang="it-IT" sz="4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516BBBB9-2E21-48CF-9317-EF17F536F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118" y="4681308"/>
            <a:ext cx="9144000" cy="1655762"/>
          </a:xfrm>
        </p:spPr>
        <p:txBody>
          <a:bodyPr/>
          <a:lstStyle/>
          <a:p>
            <a:pPr algn="r"/>
            <a:endParaRPr lang="fi-FI" sz="2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endParaRPr lang="it-IT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0FFDB97-F2EF-4392-9BC0-2AD9A608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E54F-2507-47EA-A33B-1461F613C1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56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257846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Process to implement Pillar Two: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Identifying perimeter: UPE, IPE/POPE and CE 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Financial Information: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General Accepted Accounting Principles: IFRS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Financial Accounting Net Income or Loss: aggregated info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IAS 12: Top-up Tax included? Interim periods public entities?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Effective Tax Rate: accounting vs. globe rules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Proposal Exposure Draft IASB: </a:t>
            </a:r>
          </a:p>
          <a:p>
            <a:pPr lvl="2" algn="l">
              <a:spcBef>
                <a:spcPts val="1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	-	</a:t>
            </a:r>
            <a:r>
              <a:rPr lang="en-US" sz="2800" dirty="0">
                <a:solidFill>
                  <a:schemeClr val="bg1"/>
                </a:solidFill>
              </a:rPr>
              <a:t>exception for DTA´s and DTL´s 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804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</a:rPr>
              <a:t>Pillar Two: MNE view</a:t>
            </a:r>
          </a:p>
        </p:txBody>
      </p:sp>
    </p:spTree>
    <p:extLst>
      <p:ext uri="{BB962C8B-B14F-4D97-AF65-F5344CB8AC3E}">
        <p14:creationId xmlns:p14="http://schemas.microsoft.com/office/powerpoint/2010/main" val="399022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Process to implement Pillar Two: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Financial Information: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Proposal Exposure Draft IASB: </a:t>
            </a:r>
          </a:p>
          <a:p>
            <a:pPr marL="2286000" lvl="4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legislation enacted or substantially enacted</a:t>
            </a:r>
          </a:p>
          <a:p>
            <a:pPr marL="2286000" lvl="4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disclosure jurisdictions: expected to pay ETR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Filing obligation: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UPE vs. designated CE: need to make it simple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Qualifying Competent Authority Agreement</a:t>
            </a:r>
          </a:p>
          <a:p>
            <a:pPr lvl="2" algn="l">
              <a:spcBef>
                <a:spcPts val="1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804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</a:rPr>
              <a:t>Pillar Two: MNE view</a:t>
            </a:r>
          </a:p>
        </p:txBody>
      </p:sp>
    </p:spTree>
    <p:extLst>
      <p:ext uri="{BB962C8B-B14F-4D97-AF65-F5344CB8AC3E}">
        <p14:creationId xmlns:p14="http://schemas.microsoft.com/office/powerpoint/2010/main" val="254178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6">
            <a:extLst>
              <a:ext uri="{FF2B5EF4-FFF2-40B4-BE49-F238E27FC236}">
                <a16:creationId xmlns:a16="http://schemas.microsoft.com/office/drawing/2014/main" id="{983AA1F7-42F2-47D2-97B3-6B9A0E9F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36" y="1418775"/>
            <a:ext cx="11345774" cy="5140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Process to implement Pillar Two: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</a:rPr>
              <a:t>Filing obligation:</a:t>
            </a:r>
          </a:p>
          <a:p>
            <a:pPr marL="1143000" lvl="2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Globe Information Return: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UPE/CE, TIN, Residence and Status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Corporate Structure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ETR per jurisdiction and Top-up Tax per CE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Allocation of Top-Up Tax per jurisdiction (IIR/UTPR)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Elections</a:t>
            </a:r>
          </a:p>
          <a:p>
            <a:pPr marL="1828800" lvl="3" indent="-457200" algn="l">
              <a:spcBef>
                <a:spcPts val="1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</a:rPr>
              <a:t>Others</a:t>
            </a:r>
            <a:r>
              <a:rPr lang="en-US" sz="3800" dirty="0">
                <a:solidFill>
                  <a:schemeClr val="bg1"/>
                </a:solidFill>
              </a:rPr>
              <a:t>  </a:t>
            </a:r>
          </a:p>
          <a:p>
            <a:pPr marL="6858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400" dirty="0">
              <a:solidFill>
                <a:schemeClr val="bg1"/>
              </a:solidFill>
            </a:endParaRPr>
          </a:p>
          <a:p>
            <a:endParaRPr lang="it-IT" sz="20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640B82-348E-4862-B3E5-B3212053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3E54F-2507-47EA-A33B-1461F613C1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F845BE-6F1F-4A8A-8E22-734982D77EA9}"/>
              </a:ext>
            </a:extLst>
          </p:cNvPr>
          <p:cNvSpPr txBox="1"/>
          <p:nvPr/>
        </p:nvSpPr>
        <p:spPr>
          <a:xfrm>
            <a:off x="934373" y="290287"/>
            <a:ext cx="8804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+mj-lt"/>
              </a:rPr>
              <a:t>Pillar Two: MNE view</a:t>
            </a:r>
          </a:p>
        </p:txBody>
      </p:sp>
    </p:spTree>
    <p:extLst>
      <p:ext uri="{BB962C8B-B14F-4D97-AF65-F5344CB8AC3E}">
        <p14:creationId xmlns:p14="http://schemas.microsoft.com/office/powerpoint/2010/main" val="2018285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9b123b2-67d9-44d1-b177-ea67c04654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6dbd8b8-6607-41f0-ab89-5b4306ee08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5822145-daeb-4b60-9240-28c56bb204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94d817a-88f6-48e5-8de8-c32991c43a6b"/>
  <p:tag name="EMPOWERBULLETV2" val="empowerBulletV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83b905d-29d8-4d53-be69-4539a23809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f099587-b9c6-4752-afd0-d1a9906223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BorderLef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b188a74-e74e-436c-90d0-ace7b18dc9c3"/>
  <p:tag name="MIO_DBID" val="ED9FF2F2-6643-46BA-B685-7D49126FFAFF"/>
  <p:tag name="EMPOWERBULLET" val="EMPOWERBULLET"/>
  <p:tag name="MIO_UPDAT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b188a74-e74e-436c-90d0-ace7b18dc9c3"/>
  <p:tag name="MIO_DBID" val="ED9FF2F2-6643-46BA-B685-7D49126FFAFF"/>
  <p:tag name="EMPOWERBULLET" val="EMPOWERBULLET"/>
  <p:tag name="MIO_UPDAT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Zy88yxUCk9omi04XLg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Zy88yxUCk9omi04XLg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OZy88yxUCk9omi04XLg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29998b1-cb43-4217-ab8c-f684091b79c9"/>
  <p:tag name="MIO_EK" val="8188"/>
  <p:tag name="MIO_EKGUID" val="172571c2-ebea-421b-a5d0-f0190fc3c6f8"/>
  <p:tag name="MIO_UPDATE" val="True"/>
  <p:tag name="MIO_VERSION" val="16.10.2019 15:59:05"/>
  <p:tag name="MIO_DBID" val="28AD0E67-88F4-4826-B6CB-8EA6DE4EF11B"/>
  <p:tag name="MIO_LASTDOWNLOADED" val="16.02.2023 10:50:45.377"/>
  <p:tag name="MIO_OBJECTNAME" val="Suggestion"/>
  <p:tag name="MIO_LASTEDITORNAME" val="empower enterprise"/>
  <p:tag name="EMPOWERBULLETV2" val="empowerBulletV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7d1293b-38b6-4234-b2be-9d10f516e8e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9f30cbf-83b4-4bea-88a2-b5533aa96c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29998b1-cb43-4217-ab8c-f684091b79c9"/>
  <p:tag name="MIO_EK" val="8188"/>
  <p:tag name="MIO_EKGUID" val="172571c2-ebea-421b-a5d0-f0190fc3c6f8"/>
  <p:tag name="MIO_UPDATE" val="True"/>
  <p:tag name="MIO_VERSION" val="16.10.2019 15:59:05"/>
  <p:tag name="MIO_DBID" val="28AD0E67-88F4-4826-B6CB-8EA6DE4EF11B"/>
  <p:tag name="MIO_LASTDOWNLOADED" val="09.03.2022 10:43:58.843"/>
  <p:tag name="MIO_OBJECTNAME" val="Suggestion"/>
  <p:tag name="MIO_LASTEDITORNAME" val="empower enterprise"/>
  <p:tag name="EMPOWERBULLETV2" val="empowerBulletV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ddc420b-c625-451a-a5f6-618a284913b1"/>
  <p:tag name="MIO_EK" val="8189"/>
  <p:tag name="MIO_EKGUID" val="26588ba1-4aa0-4da5-b92d-b717f64e7fba"/>
  <p:tag name="MIO_UPDATE" val="True"/>
  <p:tag name="MIO_VERSION" val="17.10.2019 12:47:04"/>
  <p:tag name="MIO_DBID" val="28AD0E67-88F4-4826-B6CB-8EA6DE4EF11B"/>
  <p:tag name="MIO_LASTDOWNLOADED" val="09.03.2022 10:23:12.683"/>
  <p:tag name="MIO_OBJECTNAME" val="Question"/>
  <p:tag name="MIO_LASTEDITORNAME" val="empower enterprise"/>
  <p:tag name="EMPOWERBULLETV2" val="empowerBulletV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ddc420b-c625-451a-a5f6-618a284913b1"/>
  <p:tag name="MIO_EK" val="8189"/>
  <p:tag name="MIO_EKGUID" val="26588ba1-4aa0-4da5-b92d-b717f64e7fba"/>
  <p:tag name="MIO_UPDATE" val="True"/>
  <p:tag name="MIO_VERSION" val="17.10.2019 12:47:04"/>
  <p:tag name="MIO_DBID" val="28AD0E67-88F4-4826-B6CB-8EA6DE4EF11B"/>
  <p:tag name="MIO_LASTDOWNLOADED" val="09.03.2022 10:23:12.683"/>
  <p:tag name="MIO_OBJECTNAME" val="Question"/>
  <p:tag name="MIO_LASTEDITORNAME" val="empower enterprise"/>
  <p:tag name="EMPOWERBULLETV2" val="empowerBulletV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ab229a3-97b3-48a7-a66d-7272178d6273"/>
  <p:tag name="EMPOWERBULLETV2" val="empowerBulletV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d4e1fe9-158c-4b95-9ec8-ab8582e1f0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ab229a3-97b3-48a7-a66d-7272178d6273"/>
  <p:tag name="EMPOWERBULLETV2" val="empowerBulletV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d4e1fe9-158c-4b95-9ec8-ab8582e1f0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zVVN5OkC0L7oYN0cLL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zVVN5OkC0L7oYN0cL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zVVN5OkC0L7oYN0cLL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zVVN5OkC0L7oYN0cLL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yzVVN5OkC0L7oYN0cLL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d4e1fe9-158c-4b95-9ec8-ab8582e1f00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41a311-c3bf-48f0-afca-4eb268539871"/>
  <p:tag name="MIO_EK" val="10182"/>
  <p:tag name="MIO_EKGUID" val="c089ee88-d5e3-4e30-bb2e-d404bfde3ade"/>
  <p:tag name="MIO_UPDATE" val="True"/>
  <p:tag name="MIO_VERSION" val="17.10.2019 12:15:09"/>
  <p:tag name="MIO_DBID" val="28AD0E67-88F4-4826-B6CB-8EA6DE4EF11B"/>
  <p:tag name="MIO_LASTDOWNLOADED" val="03.03.2023 14:48:30.490"/>
  <p:tag name="MIO_OBJECTNAME" val="Continental Logo Yellow"/>
  <p:tag name="MIO_LASTEDITORNAME" val="empower enterpri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ab229a3-97b3-48a7-a66d-7272178d6273"/>
  <p:tag name="EMPOWERBULLETV2" val="empowerBulletV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d4e1fe9-158c-4b95-9ec8-ab8582e1f0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ab229a3-97b3-48a7-a66d-7272178d6273"/>
  <p:tag name="EMPOWERBULLETV2" val="empowerBulletV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fb1a213-6b4a-47e2-bcee-efeb9e1f0b9a"/>
  <p:tag name="EMPOWERBULLETV2" val="empowerBulletV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d4e1fe9-158c-4b95-9ec8-ab8582e1f00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fb1a213-6b4a-47e2-bcee-efeb9e1f0b9a"/>
  <p:tag name="EMPOWERBULLETV2" val="empowerBulletV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42b66cb-e025-4a23-9f1f-433172916b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42b66cb-e025-4a23-9f1f-433172916b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d5e09b-4d93-4089-b0dc-63a7b38a91f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7d1293b-38b6-4234-b2be-9d10f516e8e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9f30cbf-83b4-4bea-88a2-b5533aa96c31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22E1032769A43A0B56C84C342F7D0" ma:contentTypeVersion="16" ma:contentTypeDescription="Een nieuw document maken." ma:contentTypeScope="" ma:versionID="bcda0e46bcab98257838087a1806ea4f">
  <xsd:schema xmlns:xsd="http://www.w3.org/2001/XMLSchema" xmlns:xs="http://www.w3.org/2001/XMLSchema" xmlns:p="http://schemas.microsoft.com/office/2006/metadata/properties" xmlns:ns2="97a6b8a7-0006-48d3-83f9-012bf7747fc3" xmlns:ns3="bcaf9d59-bb07-4981-bddd-e22e71efd0ae" targetNamespace="http://schemas.microsoft.com/office/2006/metadata/properties" ma:root="true" ma:fieldsID="87fef27f8f47e153ea9e0b7321942532" ns2:_="" ns3:_="">
    <xsd:import namespace="97a6b8a7-0006-48d3-83f9-012bf7747fc3"/>
    <xsd:import namespace="bcaf9d59-bb07-4981-bddd-e22e71efd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6b8a7-0006-48d3-83f9-012bf7747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b0aa391-e9a4-49f0-8e09-3be6943fc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f9d59-bb07-4981-bddd-e22e71efd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472743-7543-4bfe-b00a-f27532988a59}" ma:internalName="TaxCatchAll" ma:showField="CatchAllData" ma:web="bcaf9d59-bb07-4981-bddd-e22e71efd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af9d59-bb07-4981-bddd-e22e71efd0ae" xsi:nil="true"/>
    <lcf76f155ced4ddcb4097134ff3c332f xmlns="97a6b8a7-0006-48d3-83f9-012bf7747f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38F259-BF3F-42F3-AD55-D8E65597E8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7BE401-6CA3-4E29-BD03-32EC9D61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6b8a7-0006-48d3-83f9-012bf7747fc3"/>
    <ds:schemaRef ds:uri="bcaf9d59-bb07-4981-bddd-e22e71efd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4DED33-1A28-46FD-82FB-71354D644B3D}">
  <ds:schemaRefs>
    <ds:schemaRef ds:uri="http://schemas.microsoft.com/office/2006/documentManagement/types"/>
    <ds:schemaRef ds:uri="http://purl.org/dc/elements/1.1/"/>
    <ds:schemaRef ds:uri="http://purl.org/dc/terms/"/>
    <ds:schemaRef ds:uri="ccf7dbc3-abc3-4f7d-b099-5a7ccbd86098"/>
    <ds:schemaRef ds:uri="http://www.w3.org/XML/1998/namespace"/>
    <ds:schemaRef ds:uri="http://purl.org/dc/dcmitype/"/>
    <ds:schemaRef ds:uri="9751f641-d55d-4e37-9241-e7177454a6c4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bcaf9d59-bb07-4981-bddd-e22e71efd0ae"/>
    <ds:schemaRef ds:uri="97a6b8a7-0006-48d3-83f9-012bf7747f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2164</Words>
  <Application>Microsoft Office PowerPoint</Application>
  <PresentationFormat>Widescreen</PresentationFormat>
  <Paragraphs>362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PT Sans</vt:lpstr>
      <vt:lpstr>Roboto</vt:lpstr>
      <vt:lpstr>Symbol</vt:lpstr>
      <vt:lpstr>Wingdings</vt:lpstr>
      <vt:lpstr>6_Office Theme</vt:lpstr>
      <vt:lpstr>Custom Design</vt:lpstr>
      <vt:lpstr>7_Office Theme</vt:lpstr>
      <vt:lpstr>PowerPoint Presentation</vt:lpstr>
      <vt:lpstr>The framework of the Directive and its challenges</vt:lpstr>
      <vt:lpstr>PowerPoint Presentation</vt:lpstr>
      <vt:lpstr>GloBE Model Rules &amp; the EU Directive: main differences</vt:lpstr>
      <vt:lpstr>PowerPoint Presentation</vt:lpstr>
      <vt:lpstr>Pillar Two: MNE view on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Compatibility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role of tax incentives and the impact on third countries MNEs</vt:lpstr>
      <vt:lpstr>PowerPoint Presentation</vt:lpstr>
      <vt:lpstr>Safe harbours and tax incentives from an MNE’s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Pillar 2 impact with respect to tax incentives Belgium as an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   - Will the solution depend on what the OECD does (MTC v. domestic law provision)?  -Is a specific solution for Pilar 2 Directive needed?    - The third country problem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Sonneveld | Beeldvoerders</dc:creator>
  <cp:lastModifiedBy>Lizzy van Loon</cp:lastModifiedBy>
  <cp:revision>82</cp:revision>
  <cp:lastPrinted>2022-02-14T12:04:44Z</cp:lastPrinted>
  <dcterms:created xsi:type="dcterms:W3CDTF">2021-04-20T09:22:04Z</dcterms:created>
  <dcterms:modified xsi:type="dcterms:W3CDTF">2023-03-15T15:21:20Z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0x01010002F22E1032769A43A0B56C84C342F7D0</vt:lpwstr>
  </property>
</Properties>
</file>